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22"/>
  </p:notesMasterIdLst>
  <p:sldIdLst>
    <p:sldId id="256" r:id="rId2"/>
    <p:sldId id="259" r:id="rId3"/>
    <p:sldId id="273" r:id="rId4"/>
    <p:sldId id="274" r:id="rId5"/>
    <p:sldId id="302" r:id="rId6"/>
    <p:sldId id="275" r:id="rId7"/>
    <p:sldId id="287" r:id="rId8"/>
    <p:sldId id="288" r:id="rId9"/>
    <p:sldId id="289" r:id="rId10"/>
    <p:sldId id="304" r:id="rId11"/>
    <p:sldId id="305" r:id="rId12"/>
    <p:sldId id="272" r:id="rId13"/>
    <p:sldId id="307" r:id="rId14"/>
    <p:sldId id="279" r:id="rId15"/>
    <p:sldId id="280" r:id="rId16"/>
    <p:sldId id="281" r:id="rId17"/>
    <p:sldId id="283" r:id="rId18"/>
    <p:sldId id="284" r:id="rId19"/>
    <p:sldId id="285" r:id="rId20"/>
    <p:sldId id="295" r:id="rId2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AD0CC"/>
    <a:srgbClr val="FFFF99"/>
    <a:srgbClr val="FFFFFF"/>
    <a:srgbClr val="800000"/>
    <a:srgbClr val="FFCCCC"/>
    <a:srgbClr val="FFCCFF"/>
    <a:srgbClr val="FF7C80"/>
    <a:srgbClr val="CCFFCC"/>
    <a:srgbClr val="FFFF00"/>
    <a:srgbClr val="99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9392" autoAdjust="0"/>
  </p:normalViewPr>
  <p:slideViewPr>
    <p:cSldViewPr>
      <p:cViewPr>
        <p:scale>
          <a:sx n="60" d="100"/>
          <a:sy n="60" d="100"/>
        </p:scale>
        <p:origin x="-1656" y="-3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wmf"/></Relationships>
</file>

<file path=ppt/drawings/_rels/vmlDrawing11.vml.rels><?xml version="1.0" encoding="UTF-8" standalone="yes"?>
<Relationships xmlns="http://schemas.openxmlformats.org/package/2006/relationships"><Relationship Id="rId8" Type="http://schemas.openxmlformats.org/officeDocument/2006/relationships/image" Target="../media/image73.wmf"/><Relationship Id="rId13" Type="http://schemas.openxmlformats.org/officeDocument/2006/relationships/image" Target="../media/image78.wmf"/><Relationship Id="rId3" Type="http://schemas.openxmlformats.org/officeDocument/2006/relationships/image" Target="../media/image68.wmf"/><Relationship Id="rId7" Type="http://schemas.openxmlformats.org/officeDocument/2006/relationships/image" Target="../media/image72.wmf"/><Relationship Id="rId12" Type="http://schemas.openxmlformats.org/officeDocument/2006/relationships/image" Target="../media/image77.wmf"/><Relationship Id="rId2" Type="http://schemas.openxmlformats.org/officeDocument/2006/relationships/image" Target="NULL"/><Relationship Id="rId1" Type="http://schemas.openxmlformats.org/officeDocument/2006/relationships/image" Target="../media/image67.wmf"/><Relationship Id="rId6" Type="http://schemas.openxmlformats.org/officeDocument/2006/relationships/image" Target="../media/image71.wmf"/><Relationship Id="rId11" Type="http://schemas.openxmlformats.org/officeDocument/2006/relationships/image" Target="../media/image76.wmf"/><Relationship Id="rId5" Type="http://schemas.openxmlformats.org/officeDocument/2006/relationships/image" Target="../media/image70.wmf"/><Relationship Id="rId10" Type="http://schemas.openxmlformats.org/officeDocument/2006/relationships/image" Target="../media/image75.wmf"/><Relationship Id="rId4" Type="http://schemas.openxmlformats.org/officeDocument/2006/relationships/image" Target="../media/image69.wmf"/><Relationship Id="rId9" Type="http://schemas.openxmlformats.org/officeDocument/2006/relationships/image" Target="../media/image74.wmf"/><Relationship Id="rId14" Type="http://schemas.openxmlformats.org/officeDocument/2006/relationships/image" Target="../media/image79.w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81.wmf"/><Relationship Id="rId1" Type="http://schemas.openxmlformats.org/officeDocument/2006/relationships/image" Target="../media/image80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image" Target="../media/image19.jpeg"/><Relationship Id="rId5" Type="http://schemas.openxmlformats.org/officeDocument/2006/relationships/image" Target="../media/image23.wmf"/><Relationship Id="rId4" Type="http://schemas.openxmlformats.org/officeDocument/2006/relationships/image" Target="../media/image22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5.wmf"/><Relationship Id="rId2" Type="http://schemas.openxmlformats.org/officeDocument/2006/relationships/image" Target="../media/image24.wmf"/><Relationship Id="rId1" Type="http://schemas.openxmlformats.org/officeDocument/2006/relationships/image" Target="../media/image19.jpeg"/><Relationship Id="rId4" Type="http://schemas.openxmlformats.org/officeDocument/2006/relationships/image" Target="../media/image26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9.wmf"/><Relationship Id="rId2" Type="http://schemas.openxmlformats.org/officeDocument/2006/relationships/image" Target="../media/image28.wmf"/><Relationship Id="rId1" Type="http://schemas.openxmlformats.org/officeDocument/2006/relationships/image" Target="../media/image27.wmf"/><Relationship Id="rId4" Type="http://schemas.openxmlformats.org/officeDocument/2006/relationships/image" Target="../media/image30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32.wmf"/><Relationship Id="rId1" Type="http://schemas.openxmlformats.org/officeDocument/2006/relationships/image" Target="../media/image31.jpeg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42.wmf"/><Relationship Id="rId1" Type="http://schemas.openxmlformats.org/officeDocument/2006/relationships/image" Target="../media/image41.jpeg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49.wmf"/><Relationship Id="rId1" Type="http://schemas.openxmlformats.org/officeDocument/2006/relationships/image" Target="../media/image31.jpe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3211F7D7-915F-4548-9FAF-BC435BFDB0FE}" type="datetimeFigureOut">
              <a:rPr lang="ru-RU"/>
              <a:pPr>
                <a:defRPr/>
              </a:pPr>
              <a:t>17.03.2020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DC460125-855F-43C3-B06F-7191A37904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77025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460125-855F-43C3-B06F-7191A379048B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8A72D4D-DABC-433D-979F-A1B4D8D56620}" type="slidenum">
              <a:rPr lang="ru-RU" smtClean="0"/>
              <a:pPr/>
              <a:t>14</a:t>
            </a:fld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460125-855F-43C3-B06F-7191A379048B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9" descr="EqWorld logo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304800"/>
            <a:ext cx="2052638" cy="107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0" descr="6ac6efb25e0a35d160b484086b39328b"/>
          <p:cNvPicPr>
            <a:picLocks noChangeAspect="1" noChangeArrowheads="1" noCrop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457200"/>
            <a:ext cx="4000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Freeform 31"/>
          <p:cNvSpPr>
            <a:spLocks/>
          </p:cNvSpPr>
          <p:nvPr userDrawn="1"/>
        </p:nvSpPr>
        <p:spPr bwMode="gray">
          <a:xfrm>
            <a:off x="0" y="5181600"/>
            <a:ext cx="9169400" cy="977900"/>
          </a:xfrm>
          <a:custGeom>
            <a:avLst/>
            <a:gdLst/>
            <a:ahLst/>
            <a:cxnLst>
              <a:cxn ang="0">
                <a:pos x="0" y="58"/>
              </a:cxn>
              <a:cxn ang="0">
                <a:pos x="1584" y="586"/>
              </a:cxn>
              <a:cxn ang="0">
                <a:pos x="5768" y="0"/>
              </a:cxn>
              <a:cxn ang="0">
                <a:pos x="5776" y="32"/>
              </a:cxn>
              <a:cxn ang="0">
                <a:pos x="1584" y="598"/>
              </a:cxn>
              <a:cxn ang="0">
                <a:pos x="4" y="92"/>
              </a:cxn>
              <a:cxn ang="0">
                <a:pos x="0" y="58"/>
              </a:cxn>
            </a:cxnLst>
            <a:rect l="0" t="0" r="r" b="b"/>
            <a:pathLst>
              <a:path w="5776" h="616">
                <a:moveTo>
                  <a:pt x="0" y="58"/>
                </a:moveTo>
                <a:cubicBezTo>
                  <a:pt x="116" y="98"/>
                  <a:pt x="606" y="574"/>
                  <a:pt x="1584" y="586"/>
                </a:cubicBezTo>
                <a:cubicBezTo>
                  <a:pt x="2562" y="598"/>
                  <a:pt x="4364" y="324"/>
                  <a:pt x="5768" y="0"/>
                </a:cubicBezTo>
                <a:lnTo>
                  <a:pt x="5776" y="32"/>
                </a:lnTo>
                <a:cubicBezTo>
                  <a:pt x="4336" y="356"/>
                  <a:pt x="2550" y="616"/>
                  <a:pt x="1584" y="598"/>
                </a:cubicBezTo>
                <a:cubicBezTo>
                  <a:pt x="618" y="580"/>
                  <a:pt x="152" y="157"/>
                  <a:pt x="4" y="92"/>
                </a:cubicBezTo>
                <a:lnTo>
                  <a:pt x="0" y="58"/>
                </a:lnTo>
                <a:close/>
              </a:path>
            </a:pathLst>
          </a:custGeom>
          <a:solidFill>
            <a:schemeClr val="tx1">
              <a:alpha val="50000"/>
            </a:schemeClr>
          </a:solidFill>
          <a:ln w="9525" cap="flat" cmpd="sng">
            <a:noFill/>
            <a:prstDash val="solid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7" name="Picture 32" descr="6ac6efb25e0a35d160b484086b39328b"/>
          <p:cNvPicPr>
            <a:picLocks noChangeAspect="1" noChangeArrowheads="1" noCrop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5400" y="609600"/>
            <a:ext cx="4000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8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CBF329-6A87-4737-BADD-AB59FC6D43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0F2F14-2F1B-49E8-94C2-885F45D31C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9524E7-7943-45E2-9570-694457D173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89B424-7888-48A4-82F0-AD6FE9380F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1580C2-588C-46E7-90EF-D9383A98BD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430A72-E96A-4DEA-995C-2A5F84438F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6488FB-F713-4EFA-9197-251D9A1732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DDE25B-BABB-42D2-98F3-5B99A7C0DE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78979D-8F79-42F4-8FEB-60721399FD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9AF956-D017-4C23-8743-997FD8AC64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Прямоугольный треугольник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Полилиния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165573-FC0A-4AC9-8053-82786C5C46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gi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4100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4101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9858944C-6777-4A2B-85A7-4C46511554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4105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14" name="Freeform 10"/>
          <p:cNvSpPr>
            <a:spLocks/>
          </p:cNvSpPr>
          <p:nvPr/>
        </p:nvSpPr>
        <p:spPr bwMode="gray">
          <a:xfrm>
            <a:off x="0" y="5715000"/>
            <a:ext cx="9169400" cy="977900"/>
          </a:xfrm>
          <a:custGeom>
            <a:avLst/>
            <a:gdLst/>
            <a:ahLst/>
            <a:cxnLst>
              <a:cxn ang="0">
                <a:pos x="0" y="58"/>
              </a:cxn>
              <a:cxn ang="0">
                <a:pos x="1584" y="586"/>
              </a:cxn>
              <a:cxn ang="0">
                <a:pos x="5768" y="0"/>
              </a:cxn>
              <a:cxn ang="0">
                <a:pos x="5776" y="32"/>
              </a:cxn>
              <a:cxn ang="0">
                <a:pos x="1584" y="598"/>
              </a:cxn>
              <a:cxn ang="0">
                <a:pos x="4" y="92"/>
              </a:cxn>
              <a:cxn ang="0">
                <a:pos x="0" y="58"/>
              </a:cxn>
            </a:cxnLst>
            <a:rect l="0" t="0" r="r" b="b"/>
            <a:pathLst>
              <a:path w="5776" h="616">
                <a:moveTo>
                  <a:pt x="0" y="58"/>
                </a:moveTo>
                <a:cubicBezTo>
                  <a:pt x="116" y="98"/>
                  <a:pt x="606" y="574"/>
                  <a:pt x="1584" y="586"/>
                </a:cubicBezTo>
                <a:cubicBezTo>
                  <a:pt x="2562" y="598"/>
                  <a:pt x="4364" y="324"/>
                  <a:pt x="5768" y="0"/>
                </a:cubicBezTo>
                <a:lnTo>
                  <a:pt x="5776" y="32"/>
                </a:lnTo>
                <a:cubicBezTo>
                  <a:pt x="4336" y="356"/>
                  <a:pt x="2550" y="616"/>
                  <a:pt x="1584" y="598"/>
                </a:cubicBezTo>
                <a:cubicBezTo>
                  <a:pt x="618" y="580"/>
                  <a:pt x="152" y="157"/>
                  <a:pt x="4" y="92"/>
                </a:cubicBezTo>
                <a:lnTo>
                  <a:pt x="0" y="58"/>
                </a:lnTo>
                <a:close/>
              </a:path>
            </a:pathLst>
          </a:custGeom>
          <a:solidFill>
            <a:schemeClr val="tx1">
              <a:alpha val="50000"/>
            </a:schemeClr>
          </a:solidFill>
          <a:ln w="9525" cap="flat" cmpd="sng">
            <a:noFill/>
            <a:prstDash val="solid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4107" name="Picture 11" descr="6ac6efb25e0a35d160b484086b39328b"/>
          <p:cNvPicPr>
            <a:picLocks noChangeAspect="1" noChangeArrowheads="1" noCrop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04800" y="304800"/>
            <a:ext cx="4000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dk1" tx1="lt1" bg2="dk2" tx2="lt2" accent1="accent1" accent2="accent2" accent3="accent3" accent4="accent4" accent5="accent5" accent6="accent6" hlink="hlink" folHlink="folHlink"/>
  <p:sldLayoutIdLst>
    <p:sldLayoutId id="2147483844" r:id="rId1"/>
    <p:sldLayoutId id="2147483835" r:id="rId2"/>
    <p:sldLayoutId id="2147483836" r:id="rId3"/>
    <p:sldLayoutId id="2147483837" r:id="rId4"/>
    <p:sldLayoutId id="2147483838" r:id="rId5"/>
    <p:sldLayoutId id="2147483839" r:id="rId6"/>
    <p:sldLayoutId id="2147483840" r:id="rId7"/>
    <p:sldLayoutId id="2147483841" r:id="rId8"/>
    <p:sldLayoutId id="2147483845" r:id="rId9"/>
    <p:sldLayoutId id="2147483842" r:id="rId10"/>
    <p:sldLayoutId id="2147483843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3" Type="http://schemas.openxmlformats.org/officeDocument/2006/relationships/oleObject" Target="../embeddings/oleObject9.bin"/><Relationship Id="rId7" Type="http://schemas.openxmlformats.org/officeDocument/2006/relationships/image" Target="../media/image25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0.bin"/><Relationship Id="rId5" Type="http://schemas.openxmlformats.org/officeDocument/2006/relationships/image" Target="../media/image19.jpeg"/><Relationship Id="rId4" Type="http://schemas.openxmlformats.org/officeDocument/2006/relationships/image" Target="../media/image24.wmf"/><Relationship Id="rId9" Type="http://schemas.openxmlformats.org/officeDocument/2006/relationships/image" Target="../media/image26.w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wmf"/><Relationship Id="rId3" Type="http://schemas.openxmlformats.org/officeDocument/2006/relationships/oleObject" Target="../embeddings/oleObject12.bin"/><Relationship Id="rId7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28.wmf"/><Relationship Id="rId5" Type="http://schemas.openxmlformats.org/officeDocument/2006/relationships/oleObject" Target="../embeddings/oleObject13.bin"/><Relationship Id="rId10" Type="http://schemas.openxmlformats.org/officeDocument/2006/relationships/image" Target="../media/image30.wmf"/><Relationship Id="rId4" Type="http://schemas.openxmlformats.org/officeDocument/2006/relationships/image" Target="../media/image27.wmf"/><Relationship Id="rId9" Type="http://schemas.openxmlformats.org/officeDocument/2006/relationships/oleObject" Target="../embeddings/oleObject15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13" Type="http://schemas.openxmlformats.org/officeDocument/2006/relationships/image" Target="../media/image32.wmf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36.png"/><Relationship Id="rId12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35.png"/><Relationship Id="rId11" Type="http://schemas.openxmlformats.org/officeDocument/2006/relationships/image" Target="../media/image40.png"/><Relationship Id="rId5" Type="http://schemas.openxmlformats.org/officeDocument/2006/relationships/image" Target="../media/image34.png"/><Relationship Id="rId10" Type="http://schemas.openxmlformats.org/officeDocument/2006/relationships/image" Target="../media/image39.png"/><Relationship Id="rId4" Type="http://schemas.openxmlformats.org/officeDocument/2006/relationships/image" Target="../media/image33.png"/><Relationship Id="rId9" Type="http://schemas.openxmlformats.org/officeDocument/2006/relationships/image" Target="../media/image38.png"/><Relationship Id="rId14" Type="http://schemas.openxmlformats.org/officeDocument/2006/relationships/image" Target="../media/image31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46.png"/><Relationship Id="rId11" Type="http://schemas.openxmlformats.org/officeDocument/2006/relationships/image" Target="../media/image41.jpeg"/><Relationship Id="rId5" Type="http://schemas.openxmlformats.org/officeDocument/2006/relationships/image" Target="../media/image45.png"/><Relationship Id="rId10" Type="http://schemas.openxmlformats.org/officeDocument/2006/relationships/image" Target="../media/image42.wmf"/><Relationship Id="rId4" Type="http://schemas.openxmlformats.org/officeDocument/2006/relationships/image" Target="../media/image44.gif"/><Relationship Id="rId9" Type="http://schemas.openxmlformats.org/officeDocument/2006/relationships/oleObject" Target="../embeddings/oleObject17.bin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52.png"/><Relationship Id="rId12" Type="http://schemas.openxmlformats.org/officeDocument/2006/relationships/image" Target="../media/image31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51.png"/><Relationship Id="rId11" Type="http://schemas.openxmlformats.org/officeDocument/2006/relationships/image" Target="../media/image49.wmf"/><Relationship Id="rId5" Type="http://schemas.openxmlformats.org/officeDocument/2006/relationships/image" Target="../media/image50.png"/><Relationship Id="rId10" Type="http://schemas.openxmlformats.org/officeDocument/2006/relationships/oleObject" Target="../embeddings/oleObject18.bin"/><Relationship Id="rId4" Type="http://schemas.openxmlformats.org/officeDocument/2006/relationships/image" Target="../media/image44.gif"/><Relationship Id="rId9" Type="http://schemas.openxmlformats.org/officeDocument/2006/relationships/image" Target="../media/image54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wmf"/><Relationship Id="rId3" Type="http://schemas.openxmlformats.org/officeDocument/2006/relationships/image" Target="../media/image56.png"/><Relationship Id="rId7" Type="http://schemas.openxmlformats.org/officeDocument/2006/relationships/oleObject" Target="../embeddings/oleObject1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image" Target="../media/image61.png"/><Relationship Id="rId7" Type="http://schemas.openxmlformats.org/officeDocument/2006/relationships/image" Target="../media/image65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10" Type="http://schemas.openxmlformats.org/officeDocument/2006/relationships/image" Target="../media/image60.wmf"/><Relationship Id="rId4" Type="http://schemas.openxmlformats.org/officeDocument/2006/relationships/image" Target="../media/image62.png"/><Relationship Id="rId9" Type="http://schemas.openxmlformats.org/officeDocument/2006/relationships/oleObject" Target="../embeddings/oleObject20.bin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13" Type="http://schemas.openxmlformats.org/officeDocument/2006/relationships/oleObject" Target="../embeddings/oleObject26.bin"/><Relationship Id="rId18" Type="http://schemas.openxmlformats.org/officeDocument/2006/relationships/image" Target="../media/image73.wmf"/><Relationship Id="rId26" Type="http://schemas.openxmlformats.org/officeDocument/2006/relationships/image" Target="../media/image77.wmf"/><Relationship Id="rId3" Type="http://schemas.openxmlformats.org/officeDocument/2006/relationships/oleObject" Target="../embeddings/oleObject21.bin"/><Relationship Id="rId21" Type="http://schemas.openxmlformats.org/officeDocument/2006/relationships/oleObject" Target="../embeddings/oleObject30.bin"/><Relationship Id="rId7" Type="http://schemas.openxmlformats.org/officeDocument/2006/relationships/image" Target="../media/image68.wmf"/><Relationship Id="rId12" Type="http://schemas.openxmlformats.org/officeDocument/2006/relationships/image" Target="../media/image70.wmf"/><Relationship Id="rId17" Type="http://schemas.openxmlformats.org/officeDocument/2006/relationships/oleObject" Target="../embeddings/oleObject28.bin"/><Relationship Id="rId25" Type="http://schemas.openxmlformats.org/officeDocument/2006/relationships/oleObject" Target="../embeddings/oleObject32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72.wmf"/><Relationship Id="rId20" Type="http://schemas.openxmlformats.org/officeDocument/2006/relationships/image" Target="../media/image74.wmf"/><Relationship Id="rId29" Type="http://schemas.openxmlformats.org/officeDocument/2006/relationships/oleObject" Target="../embeddings/oleObject34.bin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23.bin"/><Relationship Id="rId11" Type="http://schemas.openxmlformats.org/officeDocument/2006/relationships/oleObject" Target="../embeddings/oleObject25.bin"/><Relationship Id="rId24" Type="http://schemas.openxmlformats.org/officeDocument/2006/relationships/image" Target="../media/image76.wmf"/><Relationship Id="rId5" Type="http://schemas.openxmlformats.org/officeDocument/2006/relationships/oleObject" Target="../embeddings/oleObject22.bin"/><Relationship Id="rId15" Type="http://schemas.openxmlformats.org/officeDocument/2006/relationships/oleObject" Target="../embeddings/oleObject27.bin"/><Relationship Id="rId23" Type="http://schemas.openxmlformats.org/officeDocument/2006/relationships/oleObject" Target="../embeddings/oleObject31.bin"/><Relationship Id="rId28" Type="http://schemas.openxmlformats.org/officeDocument/2006/relationships/image" Target="../media/image78.wmf"/><Relationship Id="rId10" Type="http://schemas.openxmlformats.org/officeDocument/2006/relationships/image" Target="../media/image69.wmf"/><Relationship Id="rId19" Type="http://schemas.openxmlformats.org/officeDocument/2006/relationships/oleObject" Target="../embeddings/oleObject29.bin"/><Relationship Id="rId4" Type="http://schemas.openxmlformats.org/officeDocument/2006/relationships/image" Target="../media/image67.wmf"/><Relationship Id="rId9" Type="http://schemas.openxmlformats.org/officeDocument/2006/relationships/oleObject" Target="../embeddings/oleObject24.bin"/><Relationship Id="rId14" Type="http://schemas.openxmlformats.org/officeDocument/2006/relationships/image" Target="../media/image71.wmf"/><Relationship Id="rId22" Type="http://schemas.openxmlformats.org/officeDocument/2006/relationships/image" Target="../media/image75.wmf"/><Relationship Id="rId27" Type="http://schemas.openxmlformats.org/officeDocument/2006/relationships/oleObject" Target="../embeddings/oleObject33.bin"/><Relationship Id="rId30" Type="http://schemas.openxmlformats.org/officeDocument/2006/relationships/image" Target="../media/image79.w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7" Type="http://schemas.openxmlformats.org/officeDocument/2006/relationships/image" Target="../media/image81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36.bin"/><Relationship Id="rId5" Type="http://schemas.openxmlformats.org/officeDocument/2006/relationships/image" Target="../media/image80.wmf"/><Relationship Id="rId4" Type="http://schemas.openxmlformats.org/officeDocument/2006/relationships/oleObject" Target="../embeddings/oleObject35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4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image" Target="../media/image18.wmf"/><Relationship Id="rId7" Type="http://schemas.openxmlformats.org/officeDocument/2006/relationships/image" Target="../media/image16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15.wmf"/><Relationship Id="rId4" Type="http://schemas.openxmlformats.org/officeDocument/2006/relationships/oleObject" Target="../embeddings/oleObject2.bin"/><Relationship Id="rId9" Type="http://schemas.openxmlformats.org/officeDocument/2006/relationships/image" Target="../media/image17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3" Type="http://schemas.openxmlformats.org/officeDocument/2006/relationships/oleObject" Target="../embeddings/oleObject5.bin"/><Relationship Id="rId7" Type="http://schemas.openxmlformats.org/officeDocument/2006/relationships/image" Target="../media/image21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6.bin"/><Relationship Id="rId11" Type="http://schemas.openxmlformats.org/officeDocument/2006/relationships/image" Target="../media/image23.wmf"/><Relationship Id="rId5" Type="http://schemas.openxmlformats.org/officeDocument/2006/relationships/image" Target="../media/image19.jpeg"/><Relationship Id="rId10" Type="http://schemas.openxmlformats.org/officeDocument/2006/relationships/oleObject" Target="../embeddings/oleObject8.bin"/><Relationship Id="rId4" Type="http://schemas.openxmlformats.org/officeDocument/2006/relationships/image" Target="../media/image20.wmf"/><Relationship Id="rId9" Type="http://schemas.openxmlformats.org/officeDocument/2006/relationships/image" Target="../media/image22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38200" y="0"/>
            <a:ext cx="8305800" cy="457200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endParaRPr lang="ru-RU" sz="2000" dirty="0" smtClean="0">
              <a:ln w="1905"/>
              <a:solidFill>
                <a:schemeClr val="tx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Times New Roman" pitchFamily="18" charset="0"/>
            </a:endParaRPr>
          </a:p>
        </p:txBody>
      </p:sp>
      <p:sp>
        <p:nvSpPr>
          <p:cNvPr id="6" name="Горизонтальный свиток 5"/>
          <p:cNvSpPr/>
          <p:nvPr/>
        </p:nvSpPr>
        <p:spPr>
          <a:xfrm>
            <a:off x="228600" y="1447800"/>
            <a:ext cx="8610600" cy="3200400"/>
          </a:xfrm>
          <a:prstGeom prst="horizontalScroll">
            <a:avLst>
              <a:gd name="adj" fmla="val 14571"/>
            </a:avLst>
          </a:prstGeom>
          <a:blipFill>
            <a:blip r:embed="rId3" cstate="print"/>
            <a:tile tx="0" ty="0" sx="100000" sy="100000" flip="none" algn="tl"/>
          </a:blipFill>
          <a:ln>
            <a:solidFill>
              <a:srgbClr val="CC66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FF0000"/>
                </a:solidFill>
              </a:ln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133600"/>
            <a:ext cx="7620000" cy="1905000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FadeUp">
              <a:avLst>
                <a:gd name="adj" fmla="val 13104"/>
              </a:avLst>
            </a:prstTxWarp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i="1" cap="none" spc="0" dirty="0" smtClean="0">
                <a:ln w="11430">
                  <a:solidFill>
                    <a:srgbClr val="002060"/>
                  </a:solidFill>
                </a:ln>
                <a:solidFill>
                  <a:schemeClr val="tx2">
                    <a:lumMod val="25000"/>
                  </a:schemeClr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80000" dist="40000" dir="5040000" algn="tl">
                    <a:srgbClr val="FFFF00">
                      <a:alpha val="30000"/>
                    </a:srgbClr>
                  </a:outerShdw>
                </a:effectLst>
                <a:latin typeface="+mn-lt"/>
              </a:rPr>
              <a:t>Неопределенный интеграл.</a:t>
            </a:r>
          </a:p>
          <a:p>
            <a:pPr algn="ctr"/>
            <a:r>
              <a:rPr lang="ru-RU" sz="5400" b="1" i="1" cap="none" spc="0" dirty="0" smtClean="0">
                <a:ln w="11430">
                  <a:solidFill>
                    <a:srgbClr val="002060"/>
                  </a:solidFill>
                </a:ln>
                <a:solidFill>
                  <a:schemeClr val="tx2">
                    <a:lumMod val="25000"/>
                  </a:schemeClr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80000" dist="40000" dir="5040000" algn="tl">
                    <a:srgbClr val="FFFF00">
                      <a:alpha val="30000"/>
                    </a:srgbClr>
                  </a:outerShdw>
                </a:effectLst>
                <a:latin typeface="+mn-lt"/>
              </a:rPr>
              <a:t>Способы вычисления</a:t>
            </a:r>
            <a:endParaRPr lang="ru-RU" sz="5400" b="1" i="1" cap="none" spc="0" dirty="0">
              <a:ln w="11430">
                <a:solidFill>
                  <a:srgbClr val="002060"/>
                </a:solidFill>
              </a:ln>
              <a:solidFill>
                <a:schemeClr val="tx2">
                  <a:lumMod val="25000"/>
                </a:schemeClr>
              </a:solidFill>
              <a:effectLst>
                <a:glow rad="101600">
                  <a:schemeClr val="accent6">
                    <a:satMod val="175000"/>
                    <a:alpha val="40000"/>
                  </a:schemeClr>
                </a:glow>
                <a:outerShdw blurRad="80000" dist="40000" dir="5040000" algn="tl">
                  <a:srgbClr val="FFFF00">
                    <a:alpha val="30000"/>
                  </a:srgbClr>
                </a:outerShdw>
              </a:effectLst>
              <a:latin typeface="+mn-lt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038600" y="5410200"/>
            <a:ext cx="5105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smtClean="0"/>
              <a:t>.</a:t>
            </a:r>
            <a:endParaRPr lang="ru-RU" b="1" dirty="0" smtClean="0"/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Прямоугольник 1"/>
          <p:cNvSpPr>
            <a:spLocks noChangeArrowheads="1"/>
          </p:cNvSpPr>
          <p:nvPr/>
        </p:nvSpPr>
        <p:spPr bwMode="auto">
          <a:xfrm>
            <a:off x="1828800" y="0"/>
            <a:ext cx="597638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4800" dirty="0">
                <a:effectLst>
                  <a:glow rad="101600">
                    <a:srgbClr val="FF9900">
                      <a:alpha val="60000"/>
                    </a:srgbClr>
                  </a:glow>
                </a:effectLst>
              </a:rPr>
              <a:t>Свойства интеграла</a:t>
            </a:r>
          </a:p>
        </p:txBody>
      </p:sp>
      <p:graphicFrame>
        <p:nvGraphicFramePr>
          <p:cNvPr id="2056" name="Object 8"/>
          <p:cNvGraphicFramePr>
            <a:graphicFrameLocks noChangeAspect="1"/>
          </p:cNvGraphicFramePr>
          <p:nvPr/>
        </p:nvGraphicFramePr>
        <p:xfrm>
          <a:off x="1219200" y="1143000"/>
          <a:ext cx="7010400" cy="1535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65" name="Формула" r:id="rId3" imgW="1143000" imgH="355320" progId="Equation.3">
                  <p:embed/>
                </p:oleObj>
              </mc:Choice>
              <mc:Fallback>
                <p:oleObj name="Формула" r:id="rId3" imgW="1143000" imgH="355320" progId="Equation.3">
                  <p:embed/>
                  <p:pic>
                    <p:nvPicPr>
                      <p:cNvPr id="0" name="Object 8" descr="Почтовая бумага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1143000"/>
                        <a:ext cx="7010400" cy="1535112"/>
                      </a:xfrm>
                      <a:prstGeom prst="rect">
                        <a:avLst/>
                      </a:prstGeom>
                      <a:blipFill dpi="0" rotWithShape="0">
                        <a:blip r:embed="rId5"/>
                        <a:srcRect/>
                        <a:tile tx="0" ty="0" sx="100000" sy="100000" flip="none" algn="tl"/>
                      </a:blip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7" name="Object 9"/>
          <p:cNvGraphicFramePr>
            <a:graphicFrameLocks noChangeAspect="1"/>
          </p:cNvGraphicFramePr>
          <p:nvPr/>
        </p:nvGraphicFramePr>
        <p:xfrm>
          <a:off x="1143000" y="3048000"/>
          <a:ext cx="7162799" cy="1412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66" name="Формула" r:id="rId6" imgW="1295280" imgH="279360" progId="Equation.3">
                  <p:embed/>
                </p:oleObj>
              </mc:Choice>
              <mc:Fallback>
                <p:oleObj name="Формула" r:id="rId6" imgW="1295280" imgH="279360" progId="Equation.3">
                  <p:embed/>
                  <p:pic>
                    <p:nvPicPr>
                      <p:cNvPr id="0" name="Object 9" descr="Почтовая бумага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3048000"/>
                        <a:ext cx="7162799" cy="1412875"/>
                      </a:xfrm>
                      <a:prstGeom prst="rect">
                        <a:avLst/>
                      </a:prstGeom>
                      <a:blipFill dpi="0" rotWithShape="0">
                        <a:blip r:embed="rId5"/>
                        <a:srcRect/>
                        <a:tile tx="0" ty="0" sx="100000" sy="100000" flip="none" algn="tl"/>
                      </a:blip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60" name="Object 12"/>
          <p:cNvGraphicFramePr>
            <a:graphicFrameLocks noChangeAspect="1"/>
          </p:cNvGraphicFramePr>
          <p:nvPr/>
        </p:nvGraphicFramePr>
        <p:xfrm>
          <a:off x="228600" y="4648200"/>
          <a:ext cx="8686800" cy="1843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67" name="Формула" r:id="rId8" imgW="1930320" imgH="393480" progId="Equation.3">
                  <p:embed/>
                </p:oleObj>
              </mc:Choice>
              <mc:Fallback>
                <p:oleObj name="Формула" r:id="rId8" imgW="1930320" imgH="39348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4648200"/>
                        <a:ext cx="8686800" cy="1843088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81000" y="152400"/>
            <a:ext cx="8534400" cy="762000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4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Основные методы интегрирования</a:t>
            </a:r>
            <a:endParaRPr lang="ru-RU" sz="40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5800" y="1143000"/>
            <a:ext cx="7924800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3200" b="1" i="1" dirty="0">
                <a:solidFill>
                  <a:srgbClr val="FFC000"/>
                </a:solidFill>
                <a:latin typeface="Consolas" pitchFamily="49" charset="0"/>
              </a:rPr>
              <a:t>Табличный.</a:t>
            </a:r>
          </a:p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i="1" dirty="0">
              <a:solidFill>
                <a:schemeClr val="tx2">
                  <a:lumMod val="75000"/>
                </a:schemeClr>
              </a:solidFill>
              <a:latin typeface="Consolas" pitchFamily="49" charset="0"/>
            </a:endParaRPr>
          </a:p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Consolas" pitchFamily="49" charset="0"/>
              </a:rPr>
              <a:t>2.Сведение </a:t>
            </a:r>
            <a:r>
              <a:rPr lang="ru-RU" sz="3200" b="1" i="1" dirty="0">
                <a:solidFill>
                  <a:schemeClr val="accent3">
                    <a:lumMod val="40000"/>
                    <a:lumOff val="60000"/>
                  </a:schemeClr>
                </a:solidFill>
                <a:latin typeface="Consolas" pitchFamily="49" charset="0"/>
              </a:rPr>
              <a:t>к табличному преобразованием подынтегрального выражения в сумму или разность.</a:t>
            </a:r>
          </a:p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i="1" dirty="0">
              <a:solidFill>
                <a:schemeClr val="tx2">
                  <a:lumMod val="75000"/>
                </a:schemeClr>
              </a:solidFill>
              <a:latin typeface="Consolas" pitchFamily="49" charset="0"/>
            </a:endParaRPr>
          </a:p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 smtClean="0">
                <a:solidFill>
                  <a:srgbClr val="FFFF99"/>
                </a:solidFill>
                <a:latin typeface="Consolas" pitchFamily="49" charset="0"/>
              </a:rPr>
              <a:t>3.Интегрирование </a:t>
            </a:r>
            <a:r>
              <a:rPr lang="ru-RU" sz="3200" b="1" i="1" dirty="0">
                <a:solidFill>
                  <a:srgbClr val="FFFF99"/>
                </a:solidFill>
                <a:latin typeface="Consolas" pitchFamily="49" charset="0"/>
              </a:rPr>
              <a:t>с помощью замены переменной (подстановкой).</a:t>
            </a:r>
          </a:p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i="1" dirty="0">
              <a:solidFill>
                <a:schemeClr val="tx2">
                  <a:lumMod val="75000"/>
                </a:schemeClr>
              </a:solidFill>
              <a:latin typeface="Consolas" pitchFamily="49" charset="0"/>
            </a:endParaRPr>
          </a:p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Consolas" pitchFamily="49" charset="0"/>
              </a:rPr>
              <a:t>4.Интегрирование </a:t>
            </a:r>
            <a:r>
              <a:rPr lang="ru-RU" sz="3200" b="1" i="1" dirty="0">
                <a:solidFill>
                  <a:schemeClr val="accent2">
                    <a:lumMod val="20000"/>
                    <a:lumOff val="80000"/>
                  </a:schemeClr>
                </a:solidFill>
                <a:latin typeface="Consolas" pitchFamily="49" charset="0"/>
              </a:rPr>
              <a:t>по частям</a:t>
            </a:r>
            <a:r>
              <a:rPr lang="ru-RU" sz="3200" b="1" i="1" dirty="0">
                <a:solidFill>
                  <a:schemeClr val="tx2">
                    <a:lumMod val="75000"/>
                  </a:schemeClr>
                </a:solidFill>
                <a:latin typeface="Consolas" pitchFamily="49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500"/>
                            </p:stCondLst>
                            <p:childTnLst>
                              <p:par>
                                <p:cTn id="2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500"/>
                            </p:stCondLst>
                            <p:childTnLst>
                              <p:par>
                                <p:cTn id="2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28600"/>
            <a:ext cx="8991600" cy="1219200"/>
          </a:xfrm>
        </p:spPr>
        <p:txBody>
          <a:bodyPr/>
          <a:lstStyle/>
          <a:p>
            <a:pPr>
              <a:defRPr/>
            </a:pPr>
            <a:r>
              <a:rPr lang="ru-RU" sz="4800" dirty="0" smtClean="0">
                <a:solidFill>
                  <a:srgbClr val="FFFF00"/>
                </a:solidFill>
              </a:rPr>
              <a:t/>
            </a:r>
            <a:br>
              <a:rPr lang="ru-RU" sz="4800" dirty="0" smtClean="0">
                <a:solidFill>
                  <a:srgbClr val="FFFF00"/>
                </a:solidFill>
              </a:rPr>
            </a:br>
            <a:r>
              <a:rPr lang="ru-RU" sz="4800" dirty="0" smtClean="0">
                <a:solidFill>
                  <a:srgbClr val="FFFF00"/>
                </a:solidFill>
              </a:rPr>
              <a:t/>
            </a:r>
            <a:br>
              <a:rPr lang="ru-RU" sz="4800" dirty="0" smtClean="0">
                <a:solidFill>
                  <a:srgbClr val="FFFF00"/>
                </a:solidFill>
              </a:rPr>
            </a:br>
            <a:r>
              <a:rPr lang="ru-RU" sz="4800" dirty="0" smtClean="0">
                <a:solidFill>
                  <a:srgbClr val="FFFF00"/>
                </a:solidFill>
              </a:rPr>
              <a:t>  </a:t>
            </a:r>
            <a:r>
              <a:rPr lang="ru-RU" sz="44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Найти первообразные для функций</a:t>
            </a:r>
            <a:r>
              <a:rPr lang="ru-RU" sz="44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9933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:</a:t>
            </a:r>
            <a:r>
              <a:rPr lang="ru-RU" sz="44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9933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/>
            </a:r>
            <a:br>
              <a:rPr lang="ru-RU" sz="44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9933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endParaRPr lang="ru-RU" sz="4400" dirty="0">
              <a:solidFill>
                <a:srgbClr val="9933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495800" y="990600"/>
            <a:ext cx="4343400" cy="3810000"/>
          </a:xfrm>
        </p:spPr>
        <p:txBody>
          <a:bodyPr/>
          <a:lstStyle/>
          <a:p>
            <a:pPr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en-US" sz="3600" b="1" dirty="0" smtClean="0">
                <a:ln>
                  <a:solidFill>
                    <a:srgbClr val="FFFF99"/>
                  </a:solidFill>
                </a:ln>
                <a:solidFill>
                  <a:srgbClr val="FF9900"/>
                </a:solidFill>
              </a:rPr>
              <a:t>F(x) = 5 </a:t>
            </a:r>
            <a:r>
              <a:rPr lang="ru-RU" sz="3600" b="1" i="1" dirty="0" err="1" smtClean="0">
                <a:ln>
                  <a:solidFill>
                    <a:srgbClr val="FFFF99"/>
                  </a:solidFill>
                </a:ln>
                <a:solidFill>
                  <a:srgbClr val="FF9900"/>
                </a:solidFill>
              </a:rPr>
              <a:t>х</a:t>
            </a:r>
            <a:r>
              <a:rPr lang="en-US" sz="3600" b="1" i="1" dirty="0" smtClean="0">
                <a:ln>
                  <a:solidFill>
                    <a:srgbClr val="FFFF99"/>
                  </a:solidFill>
                </a:ln>
                <a:solidFill>
                  <a:srgbClr val="FF9900"/>
                </a:solidFill>
                <a:cs typeface="Arial" charset="0"/>
              </a:rPr>
              <a:t>² + C</a:t>
            </a: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en-US" sz="3600" b="1" dirty="0" smtClean="0">
                <a:ln>
                  <a:solidFill>
                    <a:srgbClr val="FFFF99"/>
                  </a:solidFill>
                </a:ln>
                <a:solidFill>
                  <a:srgbClr val="FF9900"/>
                </a:solidFill>
              </a:rPr>
              <a:t>F(x) =  </a:t>
            </a:r>
            <a:r>
              <a:rPr lang="ru-RU" sz="3600" b="1" i="1" dirty="0" err="1" smtClean="0">
                <a:ln>
                  <a:solidFill>
                    <a:srgbClr val="FFFF99"/>
                  </a:solidFill>
                </a:ln>
                <a:solidFill>
                  <a:srgbClr val="FF9900"/>
                </a:solidFill>
              </a:rPr>
              <a:t>х</a:t>
            </a:r>
            <a:r>
              <a:rPr lang="en-US" sz="3600" b="1" i="1" dirty="0" smtClean="0">
                <a:ln>
                  <a:solidFill>
                    <a:srgbClr val="FFFF99"/>
                  </a:solidFill>
                </a:ln>
                <a:solidFill>
                  <a:srgbClr val="FF9900"/>
                </a:solidFill>
                <a:cs typeface="Arial" charset="0"/>
              </a:rPr>
              <a:t>³ + C</a:t>
            </a:r>
            <a:endParaRPr lang="ru-RU" sz="3600" b="1" dirty="0" smtClean="0">
              <a:ln>
                <a:solidFill>
                  <a:srgbClr val="FFFF99"/>
                </a:solidFill>
              </a:ln>
              <a:solidFill>
                <a:srgbClr val="FF9900"/>
              </a:solidFill>
            </a:endParaRP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en-US" sz="3600" b="1" dirty="0" smtClean="0">
                <a:ln>
                  <a:solidFill>
                    <a:srgbClr val="FFFF99"/>
                  </a:solidFill>
                </a:ln>
                <a:solidFill>
                  <a:srgbClr val="FF9900"/>
                </a:solidFill>
              </a:rPr>
              <a:t>F(x) = </a:t>
            </a:r>
            <a:r>
              <a:rPr lang="ru-RU" sz="3600" b="1" dirty="0" smtClean="0">
                <a:ln>
                  <a:solidFill>
                    <a:srgbClr val="FFFF99"/>
                  </a:solidFill>
                </a:ln>
                <a:solidFill>
                  <a:srgbClr val="FF9900"/>
                </a:solidFill>
              </a:rPr>
              <a:t>-</a:t>
            </a:r>
            <a:r>
              <a:rPr lang="en-US" sz="3600" b="1" dirty="0" err="1" smtClean="0">
                <a:ln>
                  <a:solidFill>
                    <a:srgbClr val="FFFF99"/>
                  </a:solidFill>
                </a:ln>
                <a:solidFill>
                  <a:srgbClr val="FF9900"/>
                </a:solidFill>
              </a:rPr>
              <a:t>cos</a:t>
            </a:r>
            <a:r>
              <a:rPr lang="ru-RU" sz="3600" b="1" i="1" dirty="0" err="1" smtClean="0">
                <a:ln>
                  <a:solidFill>
                    <a:srgbClr val="FFFF99"/>
                  </a:solidFill>
                </a:ln>
                <a:solidFill>
                  <a:srgbClr val="FF9900"/>
                </a:solidFill>
              </a:rPr>
              <a:t>х</a:t>
            </a:r>
            <a:r>
              <a:rPr lang="en-US" sz="3600" b="1" i="1" dirty="0" smtClean="0">
                <a:ln>
                  <a:solidFill>
                    <a:srgbClr val="FFFF99"/>
                  </a:solidFill>
                </a:ln>
                <a:solidFill>
                  <a:srgbClr val="FF9900"/>
                </a:solidFill>
                <a:cs typeface="Arial" charset="0"/>
              </a:rPr>
              <a:t> +</a:t>
            </a:r>
            <a:r>
              <a:rPr lang="ru-RU" sz="3600" b="1" i="1" dirty="0" smtClean="0">
                <a:ln>
                  <a:solidFill>
                    <a:srgbClr val="FFFF99"/>
                  </a:solidFill>
                </a:ln>
                <a:solidFill>
                  <a:srgbClr val="FF9900"/>
                </a:solidFill>
                <a:cs typeface="Arial" charset="0"/>
              </a:rPr>
              <a:t>5х+</a:t>
            </a:r>
            <a:r>
              <a:rPr lang="en-US" sz="3600" b="1" i="1" dirty="0" smtClean="0">
                <a:ln>
                  <a:solidFill>
                    <a:srgbClr val="FFFF99"/>
                  </a:solidFill>
                </a:ln>
                <a:solidFill>
                  <a:srgbClr val="FF9900"/>
                </a:solidFill>
                <a:cs typeface="Arial" charset="0"/>
              </a:rPr>
              <a:t> C</a:t>
            </a:r>
            <a:endParaRPr lang="ru-RU" sz="3600" b="1" dirty="0" smtClean="0">
              <a:ln>
                <a:solidFill>
                  <a:srgbClr val="FFFF99"/>
                </a:solidFill>
              </a:ln>
              <a:solidFill>
                <a:srgbClr val="FF9900"/>
              </a:solidFill>
            </a:endParaRP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en-US" sz="3600" b="1" dirty="0" smtClean="0">
                <a:ln>
                  <a:solidFill>
                    <a:srgbClr val="FFFF99"/>
                  </a:solidFill>
                </a:ln>
                <a:solidFill>
                  <a:srgbClr val="FF9900"/>
                </a:solidFill>
              </a:rPr>
              <a:t>F(x) = </a:t>
            </a:r>
            <a:r>
              <a:rPr lang="ru-RU" sz="3600" b="1" dirty="0" smtClean="0">
                <a:ln>
                  <a:solidFill>
                    <a:srgbClr val="FFFF99"/>
                  </a:solidFill>
                </a:ln>
                <a:solidFill>
                  <a:srgbClr val="FF9900"/>
                </a:solidFill>
              </a:rPr>
              <a:t>5</a:t>
            </a:r>
            <a:r>
              <a:rPr lang="en-US" sz="3600" b="1" dirty="0" err="1" smtClean="0">
                <a:ln>
                  <a:solidFill>
                    <a:srgbClr val="FFFF99"/>
                  </a:solidFill>
                </a:ln>
                <a:solidFill>
                  <a:srgbClr val="FF9900"/>
                </a:solidFill>
              </a:rPr>
              <a:t>sin</a:t>
            </a:r>
            <a:r>
              <a:rPr lang="en-US" sz="3600" b="1" i="1" dirty="0" err="1" smtClean="0">
                <a:ln>
                  <a:solidFill>
                    <a:srgbClr val="FFFF99"/>
                  </a:solidFill>
                </a:ln>
                <a:solidFill>
                  <a:srgbClr val="FF9900"/>
                </a:solidFill>
              </a:rPr>
              <a:t>x</a:t>
            </a:r>
            <a:r>
              <a:rPr lang="ru-RU" sz="3600" b="1" dirty="0" smtClean="0">
                <a:ln>
                  <a:solidFill>
                    <a:srgbClr val="FFFF99"/>
                  </a:solidFill>
                </a:ln>
                <a:solidFill>
                  <a:srgbClr val="FF9900"/>
                </a:solidFill>
              </a:rPr>
              <a:t> </a:t>
            </a:r>
            <a:r>
              <a:rPr lang="en-US" sz="3600" b="1" i="1" dirty="0" smtClean="0">
                <a:ln>
                  <a:solidFill>
                    <a:srgbClr val="FFFF99"/>
                  </a:solidFill>
                </a:ln>
                <a:solidFill>
                  <a:srgbClr val="FF9900"/>
                </a:solidFill>
                <a:cs typeface="Arial" charset="0"/>
              </a:rPr>
              <a:t>+ C</a:t>
            </a:r>
            <a:endParaRPr lang="en-US" sz="3600" b="1" dirty="0" smtClean="0">
              <a:ln>
                <a:solidFill>
                  <a:srgbClr val="FFFF99"/>
                </a:solidFill>
              </a:ln>
              <a:solidFill>
                <a:srgbClr val="FF9900"/>
              </a:solidFill>
            </a:endParaRP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en-US" sz="3600" b="1" dirty="0" smtClean="0">
                <a:ln>
                  <a:solidFill>
                    <a:srgbClr val="FFFF99"/>
                  </a:solidFill>
                </a:ln>
                <a:solidFill>
                  <a:srgbClr val="FF9900"/>
                </a:solidFill>
              </a:rPr>
              <a:t>F(x) = </a:t>
            </a:r>
            <a:r>
              <a:rPr lang="ru-RU" sz="3600" b="1" dirty="0" smtClean="0">
                <a:ln>
                  <a:solidFill>
                    <a:srgbClr val="FFFF99"/>
                  </a:solidFill>
                </a:ln>
                <a:solidFill>
                  <a:srgbClr val="FF9900"/>
                </a:solidFill>
              </a:rPr>
              <a:t>2 </a:t>
            </a:r>
            <a:r>
              <a:rPr lang="ru-RU" sz="3600" b="1" i="1" dirty="0" err="1" smtClean="0">
                <a:ln>
                  <a:solidFill>
                    <a:srgbClr val="FFFF99"/>
                  </a:solidFill>
                </a:ln>
                <a:solidFill>
                  <a:srgbClr val="FF9900"/>
                </a:solidFill>
              </a:rPr>
              <a:t>х</a:t>
            </a:r>
            <a:r>
              <a:rPr lang="en-US" sz="3600" b="1" i="1" dirty="0" smtClean="0">
                <a:ln>
                  <a:solidFill>
                    <a:srgbClr val="FFFF99"/>
                  </a:solidFill>
                </a:ln>
                <a:solidFill>
                  <a:srgbClr val="FF9900"/>
                </a:solidFill>
                <a:cs typeface="Arial" charset="0"/>
              </a:rPr>
              <a:t>³ + C</a:t>
            </a:r>
            <a:endParaRPr lang="ru-RU" sz="3600" b="1" dirty="0" smtClean="0">
              <a:ln>
                <a:solidFill>
                  <a:srgbClr val="FFFF99"/>
                </a:solidFill>
              </a:ln>
              <a:solidFill>
                <a:srgbClr val="FF9900"/>
              </a:solidFill>
            </a:endParaRPr>
          </a:p>
          <a:p>
            <a:pPr eaLnBrk="1" hangingPunct="1">
              <a:lnSpc>
                <a:spcPct val="150000"/>
              </a:lnSpc>
              <a:buFont typeface="Wingdings" pitchFamily="2" charset="2"/>
              <a:buNone/>
            </a:pPr>
            <a:r>
              <a:rPr lang="en-US" sz="3600" b="1" dirty="0" smtClean="0">
                <a:ln>
                  <a:solidFill>
                    <a:srgbClr val="FFFF99"/>
                  </a:solidFill>
                </a:ln>
                <a:solidFill>
                  <a:srgbClr val="FF9900"/>
                </a:solidFill>
              </a:rPr>
              <a:t>F(x) = </a:t>
            </a:r>
            <a:r>
              <a:rPr lang="ru-RU" sz="3600" b="1" dirty="0" smtClean="0">
                <a:ln>
                  <a:solidFill>
                    <a:srgbClr val="FFFF99"/>
                  </a:solidFill>
                </a:ln>
                <a:solidFill>
                  <a:srgbClr val="FF9900"/>
                </a:solidFill>
              </a:rPr>
              <a:t>3</a:t>
            </a:r>
            <a:r>
              <a:rPr lang="en-US" sz="3600" b="1" i="1" dirty="0" smtClean="0">
                <a:ln>
                  <a:solidFill>
                    <a:srgbClr val="FFFF99"/>
                  </a:solidFill>
                </a:ln>
                <a:solidFill>
                  <a:srgbClr val="FF9900"/>
                </a:solidFill>
              </a:rPr>
              <a:t>x</a:t>
            </a:r>
            <a:r>
              <a:rPr lang="en-US" sz="3600" b="1" i="1" dirty="0" smtClean="0">
                <a:ln>
                  <a:solidFill>
                    <a:srgbClr val="FFFF99"/>
                  </a:solidFill>
                </a:ln>
                <a:solidFill>
                  <a:srgbClr val="FF9900"/>
                </a:solidFill>
                <a:cs typeface="Arial" charset="0"/>
              </a:rPr>
              <a:t> </a:t>
            </a:r>
            <a:r>
              <a:rPr lang="ru-RU" sz="3600" b="1" i="1" dirty="0" smtClean="0">
                <a:ln>
                  <a:solidFill>
                    <a:srgbClr val="FFFF99"/>
                  </a:solidFill>
                </a:ln>
                <a:solidFill>
                  <a:srgbClr val="FF9900"/>
                </a:solidFill>
                <a:cs typeface="Arial" charset="0"/>
              </a:rPr>
              <a:t>-</a:t>
            </a:r>
            <a:r>
              <a:rPr lang="ru-RU" sz="3600" b="1" i="1" dirty="0" smtClean="0">
                <a:ln>
                  <a:solidFill>
                    <a:srgbClr val="FFFF99"/>
                  </a:solidFill>
                </a:ln>
                <a:solidFill>
                  <a:srgbClr val="FF9900"/>
                </a:solidFill>
              </a:rPr>
              <a:t> </a:t>
            </a:r>
            <a:r>
              <a:rPr lang="ru-RU" sz="3600" b="1" i="1" dirty="0" err="1" smtClean="0">
                <a:ln>
                  <a:solidFill>
                    <a:srgbClr val="FFFF99"/>
                  </a:solidFill>
                </a:ln>
                <a:solidFill>
                  <a:srgbClr val="FF9900"/>
                </a:solidFill>
              </a:rPr>
              <a:t>х</a:t>
            </a:r>
            <a:r>
              <a:rPr lang="en-US" sz="3600" b="1" i="1" dirty="0" smtClean="0">
                <a:ln>
                  <a:solidFill>
                    <a:srgbClr val="FFFF99"/>
                  </a:solidFill>
                </a:ln>
                <a:solidFill>
                  <a:srgbClr val="FF9900"/>
                </a:solidFill>
                <a:cs typeface="Arial" charset="0"/>
              </a:rPr>
              <a:t>²</a:t>
            </a:r>
            <a:r>
              <a:rPr lang="ru-RU" sz="3600" b="1" i="1" dirty="0" smtClean="0">
                <a:ln>
                  <a:solidFill>
                    <a:srgbClr val="FFFF99"/>
                  </a:solidFill>
                </a:ln>
                <a:solidFill>
                  <a:srgbClr val="FF9900"/>
                </a:solidFill>
                <a:cs typeface="Arial" charset="0"/>
              </a:rPr>
              <a:t>+</a:t>
            </a:r>
            <a:r>
              <a:rPr lang="en-US" sz="3600" b="1" i="1" dirty="0" smtClean="0">
                <a:ln>
                  <a:solidFill>
                    <a:srgbClr val="FFFF99"/>
                  </a:solidFill>
                </a:ln>
                <a:solidFill>
                  <a:srgbClr val="FF9900"/>
                </a:solidFill>
                <a:cs typeface="Arial" charset="0"/>
              </a:rPr>
              <a:t> C</a:t>
            </a:r>
            <a:endParaRPr lang="ru-RU" sz="3600" b="1" i="1" dirty="0" smtClean="0">
              <a:ln>
                <a:solidFill>
                  <a:srgbClr val="FFFF99"/>
                </a:solidFill>
              </a:ln>
              <a:solidFill>
                <a:srgbClr val="FF9900"/>
              </a:solidFill>
              <a:cs typeface="Arial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09600" y="1143000"/>
            <a:ext cx="327660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ru-RU" sz="3600" b="1" dirty="0">
                <a:latin typeface="+mn-lt"/>
              </a:rPr>
              <a:t>1</a:t>
            </a:r>
            <a:r>
              <a:rPr lang="ru-RU" sz="3600" b="1" dirty="0" smtClean="0">
                <a:latin typeface="+mn-lt"/>
              </a:rPr>
              <a:t>) </a:t>
            </a:r>
            <a:r>
              <a:rPr lang="en-US" sz="3600" b="1" dirty="0">
                <a:latin typeface="+mn-lt"/>
              </a:rPr>
              <a:t>f(x)</a:t>
            </a:r>
            <a:r>
              <a:rPr lang="ru-RU" sz="3600" b="1" dirty="0">
                <a:latin typeface="+mn-lt"/>
              </a:rPr>
              <a:t> =</a:t>
            </a:r>
            <a:r>
              <a:rPr lang="ru-RU" sz="3600" b="1" i="1" dirty="0">
                <a:latin typeface="+mn-lt"/>
              </a:rPr>
              <a:t>10х</a:t>
            </a:r>
            <a:r>
              <a:rPr lang="ru-RU" sz="3600" b="1" dirty="0">
                <a:latin typeface="+mn-lt"/>
              </a:rPr>
              <a:t> </a:t>
            </a:r>
          </a:p>
          <a:p>
            <a:pPr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ru-RU" sz="3600" b="1" dirty="0">
                <a:latin typeface="+mn-lt"/>
              </a:rPr>
              <a:t>2</a:t>
            </a:r>
            <a:r>
              <a:rPr lang="ru-RU" sz="3600" b="1" dirty="0" smtClean="0">
                <a:latin typeface="+mn-lt"/>
              </a:rPr>
              <a:t>) </a:t>
            </a:r>
            <a:r>
              <a:rPr lang="en-US" sz="3600" b="1" dirty="0">
                <a:latin typeface="+mn-lt"/>
              </a:rPr>
              <a:t>f(x)</a:t>
            </a:r>
            <a:r>
              <a:rPr lang="ru-RU" sz="3600" b="1" dirty="0">
                <a:latin typeface="+mn-lt"/>
              </a:rPr>
              <a:t> </a:t>
            </a:r>
            <a:r>
              <a:rPr lang="ru-RU" sz="3600" b="1" dirty="0" smtClean="0">
                <a:latin typeface="+mn-lt"/>
              </a:rPr>
              <a:t>=3 </a:t>
            </a:r>
            <a:r>
              <a:rPr lang="ru-RU" sz="3600" b="1" i="1" dirty="0" err="1">
                <a:latin typeface="+mn-lt"/>
              </a:rPr>
              <a:t>х</a:t>
            </a:r>
            <a:r>
              <a:rPr lang="en-US" sz="3600" b="1" i="1" dirty="0">
                <a:latin typeface="+mn-lt"/>
                <a:cs typeface="Arial" charset="0"/>
              </a:rPr>
              <a:t>²</a:t>
            </a:r>
            <a:r>
              <a:rPr lang="ru-RU" sz="3600" b="1" dirty="0">
                <a:latin typeface="+mn-lt"/>
              </a:rPr>
              <a:t> </a:t>
            </a:r>
          </a:p>
          <a:p>
            <a:pPr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ru-RU" sz="3600" b="1" dirty="0">
                <a:latin typeface="+mn-lt"/>
              </a:rPr>
              <a:t>3</a:t>
            </a:r>
            <a:r>
              <a:rPr lang="ru-RU" sz="3600" b="1" dirty="0" smtClean="0">
                <a:latin typeface="+mn-lt"/>
              </a:rPr>
              <a:t>) </a:t>
            </a:r>
            <a:r>
              <a:rPr lang="en-US" sz="3600" b="1" dirty="0">
                <a:latin typeface="+mn-lt"/>
              </a:rPr>
              <a:t>f(x)</a:t>
            </a:r>
            <a:r>
              <a:rPr lang="ru-RU" sz="3600" b="1" dirty="0">
                <a:latin typeface="+mn-lt"/>
              </a:rPr>
              <a:t> = </a:t>
            </a:r>
            <a:r>
              <a:rPr lang="en-US" sz="3600" b="1" dirty="0" smtClean="0">
                <a:latin typeface="+mn-lt"/>
              </a:rPr>
              <a:t>sin</a:t>
            </a:r>
            <a:r>
              <a:rPr lang="ru-RU" sz="3600" b="1" i="1" dirty="0" smtClean="0">
                <a:latin typeface="+mn-lt"/>
              </a:rPr>
              <a:t>х</a:t>
            </a:r>
            <a:r>
              <a:rPr lang="ru-RU" sz="3600" b="1" dirty="0" smtClean="0">
                <a:latin typeface="+mn-lt"/>
              </a:rPr>
              <a:t>+5 </a:t>
            </a:r>
            <a:endParaRPr lang="ru-RU" sz="3600" b="1" dirty="0">
              <a:latin typeface="+mn-lt"/>
            </a:endParaRPr>
          </a:p>
          <a:p>
            <a:pPr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ru-RU" sz="3600" b="1" dirty="0">
                <a:latin typeface="+mn-lt"/>
              </a:rPr>
              <a:t>4</a:t>
            </a:r>
            <a:r>
              <a:rPr lang="ru-RU" sz="3600" b="1" dirty="0" smtClean="0">
                <a:latin typeface="+mn-lt"/>
              </a:rPr>
              <a:t>) </a:t>
            </a:r>
            <a:r>
              <a:rPr lang="en-US" sz="3600" b="1" dirty="0">
                <a:latin typeface="+mn-lt"/>
              </a:rPr>
              <a:t>f(x)</a:t>
            </a:r>
            <a:r>
              <a:rPr lang="ru-RU" sz="3600" b="1" dirty="0">
                <a:latin typeface="+mn-lt"/>
              </a:rPr>
              <a:t> = 5</a:t>
            </a:r>
            <a:r>
              <a:rPr lang="en-US" sz="3600" b="1" dirty="0" err="1">
                <a:latin typeface="+mn-lt"/>
              </a:rPr>
              <a:t>cos</a:t>
            </a:r>
            <a:r>
              <a:rPr lang="en-US" sz="3600" b="1" i="1" dirty="0" err="1">
                <a:latin typeface="+mn-lt"/>
              </a:rPr>
              <a:t>x</a:t>
            </a:r>
            <a:r>
              <a:rPr lang="ru-RU" sz="3600" b="1" dirty="0">
                <a:latin typeface="+mn-lt"/>
              </a:rPr>
              <a:t> </a:t>
            </a:r>
          </a:p>
          <a:p>
            <a:pPr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ru-RU" sz="3600" b="1" dirty="0">
                <a:latin typeface="+mn-lt"/>
              </a:rPr>
              <a:t>5</a:t>
            </a:r>
            <a:r>
              <a:rPr lang="ru-RU" sz="3600" b="1" dirty="0" smtClean="0">
                <a:latin typeface="+mn-lt"/>
              </a:rPr>
              <a:t>) </a:t>
            </a:r>
            <a:r>
              <a:rPr lang="en-US" sz="3600" b="1" dirty="0">
                <a:latin typeface="+mn-lt"/>
              </a:rPr>
              <a:t>f(x)</a:t>
            </a:r>
            <a:r>
              <a:rPr lang="ru-RU" sz="3600" b="1" dirty="0">
                <a:latin typeface="+mn-lt"/>
              </a:rPr>
              <a:t> = </a:t>
            </a:r>
            <a:r>
              <a:rPr lang="ru-RU" sz="3600" b="1" dirty="0" smtClean="0">
                <a:latin typeface="+mn-lt"/>
              </a:rPr>
              <a:t>6</a:t>
            </a:r>
            <a:r>
              <a:rPr lang="ru-RU" sz="3600" b="1" i="1" dirty="0" smtClean="0">
                <a:latin typeface="+mn-lt"/>
              </a:rPr>
              <a:t>х</a:t>
            </a:r>
            <a:r>
              <a:rPr lang="en-US" sz="3600" b="1" i="1" dirty="0" smtClean="0">
                <a:latin typeface="+mn-lt"/>
                <a:cs typeface="Arial" charset="0"/>
              </a:rPr>
              <a:t>²</a:t>
            </a:r>
            <a:r>
              <a:rPr lang="ru-RU" sz="3600" b="1" dirty="0" smtClean="0">
                <a:latin typeface="+mn-lt"/>
              </a:rPr>
              <a:t> </a:t>
            </a:r>
            <a:endParaRPr lang="ru-RU" sz="3600" b="1" dirty="0">
              <a:latin typeface="+mn-lt"/>
            </a:endParaRPr>
          </a:p>
          <a:p>
            <a:pPr>
              <a:lnSpc>
                <a:spcPct val="150000"/>
              </a:lnSpc>
              <a:buFont typeface="Wingdings" pitchFamily="2" charset="2"/>
              <a:buNone/>
              <a:defRPr/>
            </a:pPr>
            <a:r>
              <a:rPr lang="ru-RU" sz="3600" b="1" dirty="0" smtClean="0">
                <a:latin typeface="+mn-lt"/>
              </a:rPr>
              <a:t>6) </a:t>
            </a:r>
            <a:r>
              <a:rPr lang="en-US" sz="3600" b="1" dirty="0">
                <a:latin typeface="+mn-lt"/>
              </a:rPr>
              <a:t>f(x)</a:t>
            </a:r>
            <a:r>
              <a:rPr lang="ru-RU" sz="3600" b="1" dirty="0">
                <a:latin typeface="+mn-lt"/>
              </a:rPr>
              <a:t> = </a:t>
            </a:r>
            <a:r>
              <a:rPr lang="ru-RU" sz="3600" b="1" dirty="0" smtClean="0">
                <a:latin typeface="+mn-lt"/>
              </a:rPr>
              <a:t>3-2х</a:t>
            </a:r>
            <a:endParaRPr lang="ru-RU" sz="3600" b="1" i="1" dirty="0">
              <a:solidFill>
                <a:srgbClr val="CC00CC"/>
              </a:solidFill>
              <a:latin typeface="+mn-lt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5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0"/>
            <a:ext cx="7696200" cy="1752600"/>
          </a:xfrm>
        </p:spPr>
        <p:txBody>
          <a:bodyPr/>
          <a:lstStyle/>
          <a:p>
            <a:pPr algn="ctr" eaLnBrk="1" hangingPunct="1"/>
            <a:r>
              <a:rPr lang="ru-RU" sz="4000" dirty="0" smtClean="0"/>
              <a:t> </a:t>
            </a:r>
            <a:r>
              <a:rPr lang="ru-RU" sz="5400" b="1" i="1" dirty="0" smtClean="0">
                <a:solidFill>
                  <a:srgbClr val="FFFF00"/>
                </a:solidFill>
              </a:rPr>
              <a:t>Верно ли что:</a:t>
            </a:r>
            <a:r>
              <a:rPr lang="ru-RU" sz="5400" b="1" dirty="0" smtClean="0">
                <a:solidFill>
                  <a:srgbClr val="FFFF00"/>
                </a:solidFill>
              </a:rPr>
              <a:t/>
            </a:r>
            <a:br>
              <a:rPr lang="ru-RU" sz="5400" b="1" dirty="0" smtClean="0">
                <a:solidFill>
                  <a:srgbClr val="FFFF00"/>
                </a:solidFill>
              </a:rPr>
            </a:br>
            <a:endParaRPr lang="ru-RU" sz="5400" b="1" dirty="0" smtClean="0">
              <a:solidFill>
                <a:srgbClr val="FFFF00"/>
              </a:solidFill>
            </a:endParaRPr>
          </a:p>
        </p:txBody>
      </p:sp>
      <p:sp>
        <p:nvSpPr>
          <p:cNvPr id="20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143000"/>
            <a:ext cx="8915400" cy="49831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3600" dirty="0" smtClean="0"/>
              <a:t> а)                                     в)     </a:t>
            </a:r>
          </a:p>
          <a:p>
            <a:pPr eaLnBrk="1" hangingPunct="1">
              <a:buFontTx/>
              <a:buNone/>
            </a:pPr>
            <a:endParaRPr lang="ru-RU" dirty="0" smtClean="0"/>
          </a:p>
          <a:p>
            <a:pPr eaLnBrk="1" hangingPunct="1">
              <a:buFontTx/>
              <a:buNone/>
            </a:pPr>
            <a:endParaRPr lang="ru-RU" dirty="0" smtClean="0"/>
          </a:p>
          <a:p>
            <a:pPr eaLnBrk="1" hangingPunct="1">
              <a:buFontTx/>
              <a:buNone/>
            </a:pPr>
            <a:endParaRPr lang="ru-RU" dirty="0" smtClean="0"/>
          </a:p>
          <a:p>
            <a:pPr eaLnBrk="1" hangingPunct="1">
              <a:buFontTx/>
              <a:buNone/>
            </a:pPr>
            <a:r>
              <a:rPr lang="ru-RU" sz="2800" dirty="0" smtClean="0"/>
              <a:t>  </a:t>
            </a:r>
          </a:p>
          <a:p>
            <a:pPr eaLnBrk="1" hangingPunct="1">
              <a:buFontTx/>
              <a:buNone/>
            </a:pPr>
            <a:r>
              <a:rPr lang="ru-RU" sz="2800" dirty="0" smtClean="0"/>
              <a:t>б)           </a:t>
            </a:r>
          </a:p>
          <a:p>
            <a:pPr eaLnBrk="1" hangingPunct="1">
              <a:buNone/>
            </a:pPr>
            <a:r>
              <a:rPr lang="ru-RU" dirty="0" smtClean="0">
                <a:solidFill>
                  <a:prstClr val="white"/>
                </a:solidFill>
              </a:rPr>
              <a:t> </a:t>
            </a:r>
          </a:p>
          <a:p>
            <a:pPr lvl="0" eaLnBrk="1" hangingPunct="1">
              <a:buNone/>
            </a:pPr>
            <a:endParaRPr lang="ru-RU" dirty="0" smtClean="0">
              <a:solidFill>
                <a:prstClr val="white"/>
              </a:solidFill>
            </a:endParaRPr>
          </a:p>
          <a:p>
            <a:pPr eaLnBrk="1" hangingPunct="1">
              <a:buFontTx/>
              <a:buNone/>
            </a:pPr>
            <a:endParaRPr lang="ru-RU" dirty="0" smtClean="0"/>
          </a:p>
          <a:p>
            <a:pPr eaLnBrk="1" hangingPunct="1">
              <a:buFontTx/>
              <a:buNone/>
            </a:pPr>
            <a:endParaRPr lang="ru-RU" dirty="0" smtClean="0"/>
          </a:p>
        </p:txBody>
      </p:sp>
      <p:sp>
        <p:nvSpPr>
          <p:cNvPr id="205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058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059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060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061" name="Rectangle 13"/>
          <p:cNvSpPr>
            <a:spLocks noChangeArrowheads="1"/>
          </p:cNvSpPr>
          <p:nvPr/>
        </p:nvSpPr>
        <p:spPr bwMode="auto">
          <a:xfrm>
            <a:off x="0" y="31956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062" name="Rectangle 1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063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064" name="Rectangle 1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4724400" y="3733800"/>
            <a:ext cx="457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1" hangingPunct="1">
              <a:buNone/>
            </a:pPr>
            <a:r>
              <a:rPr lang="ru-RU" sz="2800" dirty="0" smtClean="0">
                <a:solidFill>
                  <a:prstClr val="white"/>
                </a:solidFill>
              </a:rPr>
              <a:t>г)</a:t>
            </a:r>
          </a:p>
        </p:txBody>
      </p:sp>
      <p:graphicFrame>
        <p:nvGraphicFramePr>
          <p:cNvPr id="67586" name="Object 2"/>
          <p:cNvGraphicFramePr>
            <a:graphicFrameLocks noChangeAspect="1"/>
          </p:cNvGraphicFramePr>
          <p:nvPr/>
        </p:nvGraphicFramePr>
        <p:xfrm>
          <a:off x="228600" y="4343400"/>
          <a:ext cx="4276725" cy="175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590" name="Формула" r:id="rId3" imgW="1002960" imgH="279360" progId="Equation.3">
                  <p:embed/>
                </p:oleObj>
              </mc:Choice>
              <mc:Fallback>
                <p:oleObj name="Формула" r:id="rId3" imgW="1002960" imgH="27936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4343400"/>
                        <a:ext cx="4276725" cy="1752600"/>
                      </a:xfrm>
                      <a:prstGeom prst="rect">
                        <a:avLst/>
                      </a:prstGeom>
                      <a:solidFill>
                        <a:srgbClr val="CCFFCC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587" name="Object 3"/>
          <p:cNvGraphicFramePr>
            <a:graphicFrameLocks noChangeAspect="1"/>
          </p:cNvGraphicFramePr>
          <p:nvPr/>
        </p:nvGraphicFramePr>
        <p:xfrm>
          <a:off x="228600" y="1676400"/>
          <a:ext cx="4267200" cy="167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591" name="Формула" r:id="rId5" imgW="1002960" imgH="279360" progId="Equation.3">
                  <p:embed/>
                </p:oleObj>
              </mc:Choice>
              <mc:Fallback>
                <p:oleObj name="Формула" r:id="rId5" imgW="1002960" imgH="27936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1676400"/>
                        <a:ext cx="4267200" cy="1676400"/>
                      </a:xfrm>
                      <a:prstGeom prst="rect">
                        <a:avLst/>
                      </a:prstGeom>
                      <a:solidFill>
                        <a:srgbClr val="CCFFCC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588" name="Object 4"/>
          <p:cNvGraphicFramePr>
            <a:graphicFrameLocks noChangeAspect="1"/>
          </p:cNvGraphicFramePr>
          <p:nvPr/>
        </p:nvGraphicFramePr>
        <p:xfrm>
          <a:off x="4953000" y="1752600"/>
          <a:ext cx="3941763" cy="160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592" name="Формула" r:id="rId7" imgW="977760" imgH="279360" progId="Equation.3">
                  <p:embed/>
                </p:oleObj>
              </mc:Choice>
              <mc:Fallback>
                <p:oleObj name="Формула" r:id="rId7" imgW="977760" imgH="27936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0" y="1752600"/>
                        <a:ext cx="3941763" cy="1600200"/>
                      </a:xfrm>
                      <a:prstGeom prst="rect">
                        <a:avLst/>
                      </a:prstGeom>
                      <a:solidFill>
                        <a:srgbClr val="CCFFCC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589" name="Object 5"/>
          <p:cNvGraphicFramePr>
            <a:graphicFrameLocks noChangeAspect="1"/>
          </p:cNvGraphicFramePr>
          <p:nvPr/>
        </p:nvGraphicFramePr>
        <p:xfrm>
          <a:off x="4899025" y="4343400"/>
          <a:ext cx="4061077" cy="168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593" name="Формула" r:id="rId9" imgW="1117440" imgH="393480" progId="Equation.3">
                  <p:embed/>
                </p:oleObj>
              </mc:Choice>
              <mc:Fallback>
                <p:oleObj name="Формула" r:id="rId9" imgW="1117440" imgH="39348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99025" y="4343400"/>
                        <a:ext cx="4061077" cy="1682750"/>
                      </a:xfrm>
                      <a:prstGeom prst="rect">
                        <a:avLst/>
                      </a:prstGeom>
                      <a:solidFill>
                        <a:srgbClr val="CCFFCC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67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0"/>
                                        <p:tgtEl>
                                          <p:spTgt spid="67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0"/>
                                        <p:tgtEl>
                                          <p:spTgt spid="67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3000"/>
                                        <p:tgtEl>
                                          <p:spTgt spid="67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Прямоугольник 53"/>
          <p:cNvSpPr/>
          <p:nvPr/>
        </p:nvSpPr>
        <p:spPr>
          <a:xfrm>
            <a:off x="228600" y="5542255"/>
            <a:ext cx="8915400" cy="9144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395536" y="3314859"/>
            <a:ext cx="8364484" cy="9144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44" name="Прямоугольная выноска 43"/>
          <p:cNvSpPr/>
          <p:nvPr/>
        </p:nvSpPr>
        <p:spPr>
          <a:xfrm>
            <a:off x="546524" y="4509121"/>
            <a:ext cx="1793228" cy="864096"/>
          </a:xfrm>
          <a:prstGeom prst="wedgeRectCallout">
            <a:avLst>
              <a:gd name="adj1" fmla="val 31675"/>
              <a:gd name="adj2" fmla="val -106272"/>
            </a:avLst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Пятиугольник 6"/>
          <p:cNvSpPr/>
          <p:nvPr/>
        </p:nvSpPr>
        <p:spPr>
          <a:xfrm>
            <a:off x="152400" y="228600"/>
            <a:ext cx="2362200" cy="484632"/>
          </a:xfrm>
          <a:prstGeom prst="homePlate">
            <a:avLst>
              <a:gd name="adj" fmla="val 75729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defRPr/>
            </a:pPr>
            <a:r>
              <a:rPr lang="ru-RU" sz="2400" b="1" dirty="0">
                <a:ln w="50800"/>
                <a:solidFill>
                  <a:schemeClr val="bg1">
                    <a:shade val="50000"/>
                  </a:schemeClr>
                </a:solidFill>
                <a:latin typeface="Constantia" pitchFamily="18" charset="0"/>
              </a:rPr>
              <a:t>Пример </a:t>
            </a:r>
            <a:r>
              <a:rPr lang="ru-RU" sz="24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Constantia" pitchFamily="18" charset="0"/>
              </a:rPr>
              <a:t> </a:t>
            </a:r>
            <a:r>
              <a:rPr lang="ru-RU" sz="36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Constantia" pitchFamily="18" charset="0"/>
              </a:rPr>
              <a:t>1.</a:t>
            </a:r>
            <a:endParaRPr lang="ru-RU" sz="3600" b="1" dirty="0">
              <a:ln w="50800"/>
              <a:solidFill>
                <a:schemeClr val="bg1">
                  <a:shade val="50000"/>
                </a:schemeClr>
              </a:solidFill>
              <a:latin typeface="Constantia" pitchFamily="18" charset="0"/>
            </a:endParaRPr>
          </a:p>
        </p:txBody>
      </p:sp>
      <p:sp>
        <p:nvSpPr>
          <p:cNvPr id="17" name="Прямоугольная выноска 16"/>
          <p:cNvSpPr/>
          <p:nvPr/>
        </p:nvSpPr>
        <p:spPr>
          <a:xfrm>
            <a:off x="381000" y="1219200"/>
            <a:ext cx="5594920" cy="612648"/>
          </a:xfrm>
          <a:prstGeom prst="wedgeRectCallout">
            <a:avLst>
              <a:gd name="adj1" fmla="val 40473"/>
              <a:gd name="adj2" fmla="val -113093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latin typeface="Constantia" pitchFamily="18" charset="0"/>
              </a:rPr>
              <a:t>Интеграл суммы выражений равен сумме интегралов этих выражений</a:t>
            </a:r>
          </a:p>
        </p:txBody>
      </p:sp>
      <p:sp>
        <p:nvSpPr>
          <p:cNvPr id="18" name="Равно 17"/>
          <p:cNvSpPr/>
          <p:nvPr/>
        </p:nvSpPr>
        <p:spPr>
          <a:xfrm>
            <a:off x="8388424" y="513032"/>
            <a:ext cx="338336" cy="338336"/>
          </a:xfrm>
          <a:prstGeom prst="mathEqua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95536" y="2132856"/>
            <a:ext cx="8331224" cy="914400"/>
          </a:xfrm>
          <a:prstGeom prst="rect">
            <a:avLst/>
          </a:prstGeom>
          <a:gradFill>
            <a:gsLst>
              <a:gs pos="0">
                <a:srgbClr val="CCFFCC"/>
              </a:gs>
              <a:gs pos="15000">
                <a:schemeClr val="accent3">
                  <a:tint val="92000"/>
                  <a:shade val="99000"/>
                  <a:satMod val="170000"/>
                </a:schemeClr>
              </a:gs>
              <a:gs pos="62000">
                <a:schemeClr val="accent3">
                  <a:tint val="96000"/>
                  <a:shade val="80000"/>
                  <a:satMod val="170000"/>
                </a:schemeClr>
              </a:gs>
              <a:gs pos="97000">
                <a:schemeClr val="accent3">
                  <a:tint val="98000"/>
                  <a:shade val="63000"/>
                  <a:satMod val="170000"/>
                </a:schemeClr>
              </a:gs>
              <a:gs pos="100000">
                <a:schemeClr val="accent3">
                  <a:shade val="62000"/>
                  <a:satMod val="170000"/>
                </a:schemeClr>
              </a:gs>
            </a:gsLst>
          </a:gra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3" name="Прямоугольник 22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139442" y="1978799"/>
            <a:ext cx="6915419" cy="1222514"/>
          </a:xfrm>
          <a:prstGeom prst="rect">
            <a:avLst/>
          </a:prstGeom>
          <a:blipFill rotWithShape="1">
            <a:blip r:embed="rId4" cstate="print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25" name="Прямоугольная выноска 24"/>
          <p:cNvSpPr/>
          <p:nvPr/>
        </p:nvSpPr>
        <p:spPr>
          <a:xfrm>
            <a:off x="6172200" y="914400"/>
            <a:ext cx="2402159" cy="1143000"/>
          </a:xfrm>
          <a:prstGeom prst="wedgeRectCallout">
            <a:avLst>
              <a:gd name="adj1" fmla="val -151942"/>
              <a:gd name="adj2" fmla="val 62943"/>
            </a:avLst>
          </a:prstGeom>
          <a:gradFill>
            <a:gsLst>
              <a:gs pos="0">
                <a:srgbClr val="FFCCFF"/>
              </a:gs>
              <a:gs pos="50000">
                <a:schemeClr val="accent2">
                  <a:tint val="42000"/>
                  <a:satMod val="255000"/>
                </a:schemeClr>
              </a:gs>
              <a:gs pos="97000">
                <a:schemeClr val="accent2">
                  <a:tint val="53000"/>
                  <a:satMod val="260000"/>
                </a:schemeClr>
              </a:gs>
              <a:gs pos="100000">
                <a:schemeClr val="accent2">
                  <a:tint val="56000"/>
                  <a:satMod val="275000"/>
                </a:schemeClr>
              </a:gs>
            </a:gsLst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latin typeface="Constantia" pitchFamily="18" charset="0"/>
              </a:rPr>
              <a:t>Постоянный множитель можно вынести за знак интеграла</a:t>
            </a:r>
          </a:p>
        </p:txBody>
      </p:sp>
      <p:sp>
        <p:nvSpPr>
          <p:cNvPr id="29" name="Блок-схема: узел 28"/>
          <p:cNvSpPr/>
          <p:nvPr/>
        </p:nvSpPr>
        <p:spPr>
          <a:xfrm>
            <a:off x="1477963" y="2276475"/>
            <a:ext cx="457200" cy="457200"/>
          </a:xfrm>
          <a:prstGeom prst="flowChartConnector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0" name="Блок-схема: узел 29"/>
          <p:cNvSpPr/>
          <p:nvPr/>
        </p:nvSpPr>
        <p:spPr>
          <a:xfrm>
            <a:off x="7092950" y="2312988"/>
            <a:ext cx="457200" cy="457200"/>
          </a:xfrm>
          <a:prstGeom prst="flowChartConnector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1" name="Блок-схема: узел 30"/>
          <p:cNvSpPr/>
          <p:nvPr/>
        </p:nvSpPr>
        <p:spPr>
          <a:xfrm>
            <a:off x="3273425" y="2303463"/>
            <a:ext cx="457200" cy="457200"/>
          </a:xfrm>
          <a:prstGeom prst="flowChartConnector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2" name="Блок-схема: узел 31"/>
          <p:cNvSpPr/>
          <p:nvPr/>
        </p:nvSpPr>
        <p:spPr>
          <a:xfrm>
            <a:off x="5435600" y="2303463"/>
            <a:ext cx="457200" cy="457200"/>
          </a:xfrm>
          <a:prstGeom prst="flowChartConnector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3" name="Прямоугольник 32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137030" y="3160802"/>
            <a:ext cx="7159524" cy="1222514"/>
          </a:xfrm>
          <a:prstGeom prst="rect">
            <a:avLst/>
          </a:prstGeom>
          <a:blipFill rotWithShape="1">
            <a:blip r:embed="rId5" cstate="print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35" name="Равно 34"/>
          <p:cNvSpPr/>
          <p:nvPr/>
        </p:nvSpPr>
        <p:spPr>
          <a:xfrm>
            <a:off x="8233309" y="2395736"/>
            <a:ext cx="338336" cy="338336"/>
          </a:xfrm>
          <a:prstGeom prst="mathEqua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36" name="Равно 35"/>
          <p:cNvSpPr/>
          <p:nvPr/>
        </p:nvSpPr>
        <p:spPr>
          <a:xfrm>
            <a:off x="8229607" y="3602891"/>
            <a:ext cx="338336" cy="338336"/>
          </a:xfrm>
          <a:prstGeom prst="mathEqua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38" name="Прямая со стрелкой 37"/>
          <p:cNvCxnSpPr/>
          <p:nvPr/>
        </p:nvCxnSpPr>
        <p:spPr>
          <a:xfrm flipH="1">
            <a:off x="1477963" y="2852738"/>
            <a:ext cx="228600" cy="576262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/>
          <p:nvPr/>
        </p:nvCxnSpPr>
        <p:spPr>
          <a:xfrm flipH="1">
            <a:off x="3273425" y="2847975"/>
            <a:ext cx="228600" cy="576263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/>
          <p:nvPr/>
        </p:nvCxnSpPr>
        <p:spPr>
          <a:xfrm flipH="1">
            <a:off x="5549900" y="2852738"/>
            <a:ext cx="114300" cy="636587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>
          <a:xfrm flipH="1">
            <a:off x="7165975" y="2911475"/>
            <a:ext cx="155575" cy="576263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Прямоугольная выноска 44"/>
          <p:cNvSpPr/>
          <p:nvPr/>
        </p:nvSpPr>
        <p:spPr>
          <a:xfrm>
            <a:off x="2411760" y="4509120"/>
            <a:ext cx="2016224" cy="864097"/>
          </a:xfrm>
          <a:prstGeom prst="wedgeRectCallout">
            <a:avLst>
              <a:gd name="adj1" fmla="val 37458"/>
              <a:gd name="adj2" fmla="val -105207"/>
            </a:avLst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6" name="Прямоугольная выноска 45"/>
          <p:cNvSpPr/>
          <p:nvPr/>
        </p:nvSpPr>
        <p:spPr>
          <a:xfrm>
            <a:off x="4597152" y="4509120"/>
            <a:ext cx="1919064" cy="864098"/>
          </a:xfrm>
          <a:prstGeom prst="wedgeRectCallout">
            <a:avLst>
              <a:gd name="adj1" fmla="val 42010"/>
              <a:gd name="adj2" fmla="val -109467"/>
            </a:avLst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7" name="Прямоугольная выноска 46"/>
          <p:cNvSpPr/>
          <p:nvPr/>
        </p:nvSpPr>
        <p:spPr>
          <a:xfrm>
            <a:off x="6673682" y="4510267"/>
            <a:ext cx="2081260" cy="862951"/>
          </a:xfrm>
          <a:prstGeom prst="wedgeRectCallout">
            <a:avLst>
              <a:gd name="adj1" fmla="val 3967"/>
              <a:gd name="adj2" fmla="val -102013"/>
            </a:avLst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8" name="Прямоугольник 47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483191" y="4571034"/>
            <a:ext cx="1649212" cy="740267"/>
          </a:xfrm>
          <a:prstGeom prst="rect">
            <a:avLst/>
          </a:prstGeom>
          <a:blipFill rotWithShape="1">
            <a:blip r:embed="rId6" cstate="print"/>
            <a:stretch>
              <a:fillRect r="-8118"/>
            </a:stretch>
          </a:blipFill>
        </p:spPr>
        <p:txBody>
          <a:bodyPr/>
          <a:lstStyle/>
          <a:p>
            <a:pPr>
              <a:defRPr/>
            </a:pPr>
            <a:r>
              <a:rPr lang="ru-RU" b="1">
                <a:noFill/>
              </a:rPr>
              <a:t> </a:t>
            </a:r>
          </a:p>
        </p:txBody>
      </p:sp>
      <p:sp>
        <p:nvSpPr>
          <p:cNvPr id="49" name="Прямоугольник 48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4630412" y="4569850"/>
            <a:ext cx="1649212" cy="740267"/>
          </a:xfrm>
          <a:prstGeom prst="rect">
            <a:avLst/>
          </a:prstGeom>
          <a:blipFill rotWithShape="1">
            <a:blip r:embed="rId7" cstate="print"/>
            <a:stretch>
              <a:fillRect r="-8519"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50" name="Прямоугольник 49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438124" y="4568600"/>
            <a:ext cx="1734816" cy="738215"/>
          </a:xfrm>
          <a:prstGeom prst="rect">
            <a:avLst/>
          </a:prstGeom>
          <a:blipFill rotWithShape="1">
            <a:blip r:embed="rId8" cstate="print"/>
            <a:stretch>
              <a:fillRect r="-9123"/>
            </a:stretch>
          </a:blipFill>
        </p:spPr>
        <p:txBody>
          <a:bodyPr/>
          <a:lstStyle/>
          <a:p>
            <a:pPr>
              <a:defRPr/>
            </a:pPr>
            <a:r>
              <a:rPr lang="ru-RU" b="1">
                <a:noFill/>
              </a:rPr>
              <a:t> </a:t>
            </a:r>
          </a:p>
        </p:txBody>
      </p:sp>
      <p:sp>
        <p:nvSpPr>
          <p:cNvPr id="51" name="Прямоугольник 50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7046612" y="4528267"/>
            <a:ext cx="1525033" cy="818879"/>
          </a:xfrm>
          <a:prstGeom prst="rect">
            <a:avLst/>
          </a:prstGeom>
          <a:blipFill rotWithShape="1">
            <a:blip r:embed="rId9" cstate="print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53" name="Прямоугольник 52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59683" y="5576414"/>
            <a:ext cx="4337468" cy="880241"/>
          </a:xfrm>
          <a:prstGeom prst="rect">
            <a:avLst/>
          </a:prstGeom>
          <a:blipFill rotWithShape="1">
            <a:blip r:embed="rId10" cstate="print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55" name="Стрелка вправо 54"/>
          <p:cNvSpPr/>
          <p:nvPr/>
        </p:nvSpPr>
        <p:spPr>
          <a:xfrm>
            <a:off x="4470127" y="5573417"/>
            <a:ext cx="715634" cy="839073"/>
          </a:xfrm>
          <a:prstGeom prst="rightArrow">
            <a:avLst/>
          </a:prstGeom>
          <a:solidFill>
            <a:srgbClr val="00B050"/>
          </a:soli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endParaRPr lang="ru-RU" b="1" i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onstantia" pitchFamily="18" charset="0"/>
            </a:endParaRPr>
          </a:p>
        </p:txBody>
      </p:sp>
      <p:sp>
        <p:nvSpPr>
          <p:cNvPr id="56" name="Прямоугольник 55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5220072" y="5624632"/>
            <a:ext cx="3744416" cy="783804"/>
          </a:xfrm>
          <a:prstGeom prst="rect">
            <a:avLst/>
          </a:prstGeom>
          <a:blipFill rotWithShape="1">
            <a:blip r:embed="rId11" cstate="print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graphicFrame>
        <p:nvGraphicFramePr>
          <p:cNvPr id="40963" name="Object 3"/>
          <p:cNvGraphicFramePr>
            <a:graphicFrameLocks noChangeAspect="1"/>
          </p:cNvGraphicFramePr>
          <p:nvPr/>
        </p:nvGraphicFramePr>
        <p:xfrm>
          <a:off x="2590800" y="152400"/>
          <a:ext cx="457200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64" name="Формула" r:id="rId12" imgW="1726920" imgH="279360" progId="Equation.3">
                  <p:embed/>
                </p:oleObj>
              </mc:Choice>
              <mc:Fallback>
                <p:oleObj name="Формула" r:id="rId12" imgW="1726920" imgH="279360" progId="Equation.3">
                  <p:embed/>
                  <p:pic>
                    <p:nvPicPr>
                      <p:cNvPr id="0" name="Picture 3" descr="Газетная бумага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0800" y="152400"/>
                        <a:ext cx="4572000" cy="685800"/>
                      </a:xfrm>
                      <a:prstGeom prst="rect">
                        <a:avLst/>
                      </a:prstGeom>
                      <a:blipFill dpi="0" rotWithShape="0">
                        <a:blip r:embed="rId14"/>
                        <a:srcRect/>
                        <a:tile tx="0" ty="0" sx="100000" sy="100000" flip="none" algn="tl"/>
                      </a:blip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2000"/>
                            </p:stCondLst>
                            <p:childTnLst>
                              <p:par>
                                <p:cTn id="1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5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8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1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4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7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0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3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6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2000"/>
                            </p:stCondLst>
                            <p:childTnLst>
                              <p:par>
                                <p:cTn id="170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2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3" fill="hold">
                      <p:stCondLst>
                        <p:cond delay="0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ятиугольник 1"/>
          <p:cNvSpPr/>
          <p:nvPr/>
        </p:nvSpPr>
        <p:spPr>
          <a:xfrm>
            <a:off x="152401" y="152400"/>
            <a:ext cx="2057399" cy="484188"/>
          </a:xfrm>
          <a:prstGeom prst="homePlate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chemeClr val="bg1"/>
                </a:solidFill>
                <a:latin typeface="Constantia" pitchFamily="18" charset="0"/>
              </a:rPr>
              <a:t>Пример </a:t>
            </a:r>
            <a:r>
              <a:rPr lang="ru-RU" sz="3600" b="1" dirty="0" smtClean="0">
                <a:solidFill>
                  <a:schemeClr val="bg1"/>
                </a:solidFill>
                <a:latin typeface="Constantia" pitchFamily="18" charset="0"/>
              </a:rPr>
              <a:t>2.</a:t>
            </a:r>
            <a:endParaRPr lang="ru-RU" sz="36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sp>
        <p:nvSpPr>
          <p:cNvPr id="4" name="Стрелка вниз 3"/>
          <p:cNvSpPr/>
          <p:nvPr/>
        </p:nvSpPr>
        <p:spPr>
          <a:xfrm>
            <a:off x="6096000" y="304800"/>
            <a:ext cx="2209800" cy="1066800"/>
          </a:xfrm>
          <a:prstGeom prst="downArrow">
            <a:avLst>
              <a:gd name="adj1" fmla="val 59710"/>
              <a:gd name="adj2" fmla="val 42317"/>
            </a:avLst>
          </a:prstGeom>
          <a:solidFill>
            <a:schemeClr val="accent2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defRPr/>
            </a:pPr>
            <a:endParaRPr lang="ru-RU" sz="2000" b="1" dirty="0" smtClean="0">
              <a:ln w="50800"/>
              <a:solidFill>
                <a:schemeClr val="bg1">
                  <a:shade val="50000"/>
                </a:schemeClr>
              </a:solidFill>
              <a:latin typeface="Constantia" pitchFamily="18" charset="0"/>
            </a:endParaRPr>
          </a:p>
          <a:p>
            <a:pPr algn="ctr">
              <a:defRPr/>
            </a:pPr>
            <a:endParaRPr lang="ru-RU" sz="2000" b="1" dirty="0" smtClean="0">
              <a:ln w="50800"/>
              <a:solidFill>
                <a:schemeClr val="bg1">
                  <a:shade val="50000"/>
                </a:schemeClr>
              </a:solidFill>
              <a:latin typeface="Constantia" pitchFamily="18" charset="0"/>
            </a:endParaRPr>
          </a:p>
          <a:p>
            <a:pPr algn="just">
              <a:defRPr/>
            </a:pPr>
            <a:r>
              <a:rPr lang="ru-RU" sz="16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Constantia" pitchFamily="18" charset="0"/>
              </a:rPr>
              <a:t>Проверить</a:t>
            </a:r>
          </a:p>
          <a:p>
            <a:pPr algn="just">
              <a:defRPr/>
            </a:pPr>
            <a:r>
              <a:rPr lang="ru-RU" sz="16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Constantia" pitchFamily="18" charset="0"/>
              </a:rPr>
              <a:t>решение</a:t>
            </a:r>
          </a:p>
          <a:p>
            <a:pPr algn="ctr">
              <a:defRPr/>
            </a:pPr>
            <a:endParaRPr lang="ru-RU" sz="2000" b="1" dirty="0" smtClean="0">
              <a:ln w="50800"/>
              <a:solidFill>
                <a:schemeClr val="bg1">
                  <a:shade val="50000"/>
                </a:schemeClr>
              </a:solidFill>
              <a:latin typeface="Constantia" pitchFamily="18" charset="0"/>
            </a:endParaRPr>
          </a:p>
          <a:p>
            <a:pPr algn="ctr">
              <a:defRPr/>
            </a:pPr>
            <a:endParaRPr lang="ru-RU" sz="2000" b="1" dirty="0">
              <a:ln w="50800"/>
              <a:solidFill>
                <a:schemeClr val="bg1">
                  <a:shade val="50000"/>
                </a:schemeClr>
              </a:solidFill>
              <a:latin typeface="Constantia" pitchFamily="18" charset="0"/>
            </a:endParaRPr>
          </a:p>
        </p:txBody>
      </p:sp>
      <p:sp>
        <p:nvSpPr>
          <p:cNvPr id="5" name="Прямоугольник 4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018722" y="950054"/>
            <a:ext cx="1944215" cy="901722"/>
          </a:xfrm>
          <a:prstGeom prst="rect">
            <a:avLst/>
          </a:prstGeom>
          <a:blipFill rotWithShape="1">
            <a:blip r:embed="rId3" cstate="print">
              <a:lum bright="70000" contrast="-70000"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pPr>
              <a:defRPr/>
            </a:pPr>
            <a:r>
              <a:rPr lang="ru-RU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 </a:t>
            </a:r>
          </a:p>
        </p:txBody>
      </p:sp>
      <p:pic>
        <p:nvPicPr>
          <p:cNvPr id="6" name="Picture 3" descr="http://animashky.ucoz.ru/_ph/8/2/800091486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1066800"/>
            <a:ext cx="650875" cy="55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нутый угол 6"/>
          <p:cNvSpPr/>
          <p:nvPr/>
        </p:nvSpPr>
        <p:spPr>
          <a:xfrm>
            <a:off x="304801" y="1905000"/>
            <a:ext cx="3352799" cy="4560066"/>
          </a:xfrm>
          <a:prstGeom prst="foldedCorner">
            <a:avLst/>
          </a:prstGeom>
          <a:gradFill>
            <a:gsLst>
              <a:gs pos="0">
                <a:srgbClr val="DAD0CC"/>
              </a:gs>
              <a:gs pos="50000">
                <a:schemeClr val="dk1">
                  <a:tint val="42000"/>
                  <a:satMod val="255000"/>
                </a:schemeClr>
              </a:gs>
              <a:gs pos="97000">
                <a:schemeClr val="dk1">
                  <a:tint val="53000"/>
                  <a:satMod val="260000"/>
                </a:schemeClr>
              </a:gs>
              <a:gs pos="100000">
                <a:schemeClr val="dk1">
                  <a:tint val="56000"/>
                  <a:satMod val="275000"/>
                </a:schemeClr>
              </a:gs>
            </a:gsLst>
          </a:gra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i="1" dirty="0"/>
              <a:t>Записать решение:</a:t>
            </a:r>
            <a:endParaRPr lang="ru-RU" sz="4000" dirty="0"/>
          </a:p>
        </p:txBody>
      </p:sp>
      <p:sp>
        <p:nvSpPr>
          <p:cNvPr id="9" name="Блок-схема: процесс 8"/>
          <p:cNvSpPr/>
          <p:nvPr/>
        </p:nvSpPr>
        <p:spPr>
          <a:xfrm>
            <a:off x="4191000" y="1447800"/>
            <a:ext cx="4800600" cy="5410200"/>
          </a:xfrm>
          <a:prstGeom prst="flowChartProcess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Прямоугольник 9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4628178" y="1323654"/>
            <a:ext cx="4120295" cy="1061060"/>
          </a:xfrm>
          <a:prstGeom prst="rect">
            <a:avLst/>
          </a:prstGeom>
          <a:blipFill rotWithShape="1">
            <a:blip r:embed="rId5" cstate="print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11" name="Стрелка вниз 10"/>
          <p:cNvSpPr/>
          <p:nvPr/>
        </p:nvSpPr>
        <p:spPr>
          <a:xfrm>
            <a:off x="6414455" y="2291905"/>
            <a:ext cx="484632" cy="489204"/>
          </a:xfrm>
          <a:prstGeom prst="downArrow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2" name="Прямоугольник 11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4540238" y="2826754"/>
            <a:ext cx="4233066" cy="818879"/>
          </a:xfrm>
          <a:prstGeom prst="rect">
            <a:avLst/>
          </a:prstGeom>
          <a:blipFill rotWithShape="1">
            <a:blip r:embed="rId6" cstate="print"/>
            <a:stretch>
              <a:fillRect r="-1297"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14" name="Стрелка вниз 13"/>
          <p:cNvSpPr/>
          <p:nvPr/>
        </p:nvSpPr>
        <p:spPr>
          <a:xfrm>
            <a:off x="6437025" y="3638255"/>
            <a:ext cx="484632" cy="489204"/>
          </a:xfrm>
          <a:prstGeom prst="downArrow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Прямоугольник 14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4734730" y="4182828"/>
            <a:ext cx="4051622" cy="848309"/>
          </a:xfrm>
          <a:prstGeom prst="rect">
            <a:avLst/>
          </a:prstGeom>
          <a:blipFill rotWithShape="1">
            <a:blip r:embed="rId7" cstate="print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16" name="Стрелка вниз 15"/>
          <p:cNvSpPr/>
          <p:nvPr/>
        </p:nvSpPr>
        <p:spPr>
          <a:xfrm>
            <a:off x="6446009" y="5100036"/>
            <a:ext cx="484632" cy="489204"/>
          </a:xfrm>
          <a:prstGeom prst="downArrow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" name="Прямоугольник 16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4488353" y="5589240"/>
            <a:ext cx="4399474" cy="786177"/>
          </a:xfrm>
          <a:prstGeom prst="rect">
            <a:avLst/>
          </a:prstGeom>
          <a:blipFill rotWithShape="1">
            <a:blip r:embed="rId8" cstate="print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18" name="Выгнутая вправо стрелка 17"/>
          <p:cNvSpPr/>
          <p:nvPr/>
        </p:nvSpPr>
        <p:spPr>
          <a:xfrm rot="5400000">
            <a:off x="3438525" y="533401"/>
            <a:ext cx="676274" cy="3571875"/>
          </a:xfrm>
          <a:prstGeom prst="curvedLeftArrow">
            <a:avLst/>
          </a:prstGeom>
          <a:solidFill>
            <a:srgbClr val="FF0000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graphicFrame>
        <p:nvGraphicFramePr>
          <p:cNvPr id="48133" name="Object 5"/>
          <p:cNvGraphicFramePr>
            <a:graphicFrameLocks noChangeAspect="1"/>
          </p:cNvGraphicFramePr>
          <p:nvPr/>
        </p:nvGraphicFramePr>
        <p:xfrm>
          <a:off x="2362200" y="152400"/>
          <a:ext cx="350520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34" name="Формула" r:id="rId9" imgW="1422360" imgH="393480" progId="Equation.3">
                  <p:embed/>
                </p:oleObj>
              </mc:Choice>
              <mc:Fallback>
                <p:oleObj name="Формула" r:id="rId9" imgW="1422360" imgH="393480" progId="Equation.3">
                  <p:embed/>
                  <p:pic>
                    <p:nvPicPr>
                      <p:cNvPr id="0" name="Picture 5" descr="Упаковочная бумага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152400"/>
                        <a:ext cx="3505200" cy="914400"/>
                      </a:xfrm>
                      <a:prstGeom prst="rect">
                        <a:avLst/>
                      </a:prstGeom>
                      <a:blipFill dpi="0" rotWithShape="0">
                        <a:blip r:embed="rId11"/>
                        <a:srcRect/>
                        <a:tile tx="0" ty="0" sx="100000" sy="100000" flip="none" algn="tl"/>
                      </a:blip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7" grpId="0" animBg="1"/>
      <p:bldP spid="1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ятиугольник 1"/>
          <p:cNvSpPr/>
          <p:nvPr/>
        </p:nvSpPr>
        <p:spPr>
          <a:xfrm>
            <a:off x="0" y="228600"/>
            <a:ext cx="1905000" cy="484188"/>
          </a:xfrm>
          <a:prstGeom prst="homePlat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chemeClr val="bg1"/>
                </a:solidFill>
                <a:latin typeface="Constantia" pitchFamily="18" charset="0"/>
              </a:rPr>
              <a:t>Пример </a:t>
            </a:r>
            <a:r>
              <a:rPr lang="ru-RU" sz="2800" b="1" dirty="0" smtClean="0">
                <a:solidFill>
                  <a:schemeClr val="bg1"/>
                </a:solidFill>
              </a:rPr>
              <a:t>3.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4" name="Стрелка вниз 3"/>
          <p:cNvSpPr/>
          <p:nvPr/>
        </p:nvSpPr>
        <p:spPr>
          <a:xfrm>
            <a:off x="6096000" y="381000"/>
            <a:ext cx="2216150" cy="941387"/>
          </a:xfrm>
          <a:prstGeom prst="downArrow">
            <a:avLst>
              <a:gd name="adj1" fmla="val 75612"/>
              <a:gd name="adj2" fmla="val 41393"/>
            </a:avLst>
          </a:prstGeom>
          <a:solidFill>
            <a:srgbClr val="FFCCCC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defRPr/>
            </a:pPr>
            <a:r>
              <a:rPr lang="ru-RU" b="1" dirty="0">
                <a:ln w="50800"/>
                <a:solidFill>
                  <a:schemeClr val="bg1">
                    <a:shade val="50000"/>
                  </a:schemeClr>
                </a:solidFill>
                <a:latin typeface="Constantia" pitchFamily="18" charset="0"/>
              </a:rPr>
              <a:t>Проверить решение</a:t>
            </a:r>
          </a:p>
        </p:txBody>
      </p:sp>
      <p:pic>
        <p:nvPicPr>
          <p:cNvPr id="5" name="Picture 3" descr="http://animashky.ucoz.ru/_ph/8/2/800091486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850" y="1011238"/>
            <a:ext cx="598488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812637" y="1011670"/>
            <a:ext cx="1950727" cy="682559"/>
          </a:xfrm>
          <a:prstGeom prst="rect">
            <a:avLst/>
          </a:prstGeom>
          <a:blipFill rotWithShape="1">
            <a:blip r:embed="rId5" cstate="print">
              <a:lum bright="70000" contrast="-70000"/>
            </a:blip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7" name="Загнутый угол 6"/>
          <p:cNvSpPr/>
          <p:nvPr/>
        </p:nvSpPr>
        <p:spPr>
          <a:xfrm>
            <a:off x="457200" y="2209800"/>
            <a:ext cx="3888431" cy="4351427"/>
          </a:xfrm>
          <a:prstGeom prst="foldedCorner">
            <a:avLst>
              <a:gd name="adj" fmla="val 16667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i="1" dirty="0">
                <a:latin typeface="Constantia" pitchFamily="18" charset="0"/>
              </a:rPr>
              <a:t>Записать решение:</a:t>
            </a:r>
          </a:p>
        </p:txBody>
      </p:sp>
      <p:sp>
        <p:nvSpPr>
          <p:cNvPr id="9" name="Блок-схема: процесс 8"/>
          <p:cNvSpPr/>
          <p:nvPr/>
        </p:nvSpPr>
        <p:spPr>
          <a:xfrm>
            <a:off x="4669999" y="1371600"/>
            <a:ext cx="4191934" cy="5486400"/>
          </a:xfrm>
          <a:prstGeom prst="flowChartProcess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Прямоугольник 9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5121739" y="1262387"/>
            <a:ext cx="3378041" cy="1061060"/>
          </a:xfrm>
          <a:prstGeom prst="rect">
            <a:avLst/>
          </a:prstGeom>
          <a:blipFill rotWithShape="1">
            <a:blip r:embed="rId6" cstate="print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11" name="Стрелка вниз 10"/>
          <p:cNvSpPr/>
          <p:nvPr/>
        </p:nvSpPr>
        <p:spPr>
          <a:xfrm>
            <a:off x="6599739" y="2081266"/>
            <a:ext cx="484632" cy="489204"/>
          </a:xfrm>
          <a:prstGeom prst="downArrow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" name="Прямоугольник 11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4669999" y="2652372"/>
            <a:ext cx="4194546" cy="899670"/>
          </a:xfrm>
          <a:prstGeom prst="rect">
            <a:avLst/>
          </a:prstGeom>
          <a:blipFill rotWithShape="1">
            <a:blip r:embed="rId7" cstate="print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13" name="Стрелка вниз 12"/>
          <p:cNvSpPr/>
          <p:nvPr/>
        </p:nvSpPr>
        <p:spPr>
          <a:xfrm>
            <a:off x="6629400" y="3505200"/>
            <a:ext cx="484632" cy="489204"/>
          </a:xfrm>
          <a:prstGeom prst="downArrow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" name="Прямоугольник 13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5190900" y="4138599"/>
            <a:ext cx="3291863" cy="1305999"/>
          </a:xfrm>
          <a:prstGeom prst="rect">
            <a:avLst/>
          </a:prstGeom>
          <a:blipFill rotWithShape="1">
            <a:blip r:embed="rId8" cstate="print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16" name="Стрелка вниз 15"/>
          <p:cNvSpPr/>
          <p:nvPr/>
        </p:nvSpPr>
        <p:spPr>
          <a:xfrm>
            <a:off x="6641501" y="5244052"/>
            <a:ext cx="484632" cy="489204"/>
          </a:xfrm>
          <a:prstGeom prst="downArrow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" name="Прямоугольник 16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5119006" y="5733256"/>
            <a:ext cx="3547958" cy="783804"/>
          </a:xfrm>
          <a:prstGeom prst="rect">
            <a:avLst/>
          </a:prstGeom>
          <a:blipFill rotWithShape="1">
            <a:blip r:embed="rId9" cstate="print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graphicFrame>
        <p:nvGraphicFramePr>
          <p:cNvPr id="47107" name="Object 3"/>
          <p:cNvGraphicFramePr>
            <a:graphicFrameLocks noChangeAspect="1"/>
          </p:cNvGraphicFramePr>
          <p:nvPr/>
        </p:nvGraphicFramePr>
        <p:xfrm>
          <a:off x="1905000" y="152400"/>
          <a:ext cx="41148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08" name="Формула" r:id="rId10" imgW="1460160" imgH="393480" progId="Equation.3">
                  <p:embed/>
                </p:oleObj>
              </mc:Choice>
              <mc:Fallback>
                <p:oleObj name="Формула" r:id="rId10" imgW="1460160" imgH="393480" progId="Equation.3">
                  <p:embed/>
                  <p:pic>
                    <p:nvPicPr>
                      <p:cNvPr id="0" name="Picture 3" descr="Газетная бумага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000" y="152400"/>
                        <a:ext cx="4114800" cy="838200"/>
                      </a:xfrm>
                      <a:prstGeom prst="rect">
                        <a:avLst/>
                      </a:prstGeom>
                      <a:blipFill dpi="0" rotWithShape="0">
                        <a:blip r:embed="rId12"/>
                        <a:srcRect/>
                        <a:tile tx="0" ty="0" sx="100000" sy="100000" flip="none" algn="tl"/>
                      </a:blip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ятиугольник 1"/>
          <p:cNvSpPr/>
          <p:nvPr/>
        </p:nvSpPr>
        <p:spPr>
          <a:xfrm>
            <a:off x="152400" y="152400"/>
            <a:ext cx="1905000" cy="484188"/>
          </a:xfrm>
          <a:prstGeom prst="homePlat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bg1"/>
                </a:solidFill>
                <a:latin typeface="Constantia" pitchFamily="18" charset="0"/>
              </a:rPr>
              <a:t>Пример </a:t>
            </a:r>
            <a:r>
              <a:rPr lang="ru-RU" sz="2800" b="1" dirty="0" smtClean="0">
                <a:solidFill>
                  <a:schemeClr val="bg1"/>
                </a:solidFill>
              </a:rPr>
              <a:t>4</a:t>
            </a:r>
            <a:r>
              <a:rPr lang="ru-RU" sz="2400" b="1" dirty="0" smtClean="0">
                <a:solidFill>
                  <a:schemeClr val="bg1"/>
                </a:solidFill>
                <a:latin typeface="Constantia" pitchFamily="18" charset="0"/>
              </a:rPr>
              <a:t>.</a:t>
            </a:r>
            <a:endParaRPr lang="ru-RU" sz="24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sp>
        <p:nvSpPr>
          <p:cNvPr id="4" name="Стрелка вниз 3"/>
          <p:cNvSpPr/>
          <p:nvPr/>
        </p:nvSpPr>
        <p:spPr>
          <a:xfrm>
            <a:off x="6248400" y="228600"/>
            <a:ext cx="2216150" cy="1066800"/>
          </a:xfrm>
          <a:prstGeom prst="downArrow">
            <a:avLst>
              <a:gd name="adj1" fmla="val 71434"/>
              <a:gd name="adj2" fmla="val 45082"/>
            </a:avLst>
          </a:prstGeom>
          <a:solidFill>
            <a:srgbClr val="FFCCCC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>
              <a:defRPr/>
            </a:pPr>
            <a:r>
              <a:rPr lang="ru-RU" sz="2000" b="1" dirty="0">
                <a:solidFill>
                  <a:schemeClr val="bg1"/>
                </a:solidFill>
                <a:latin typeface="Constantia" pitchFamily="18" charset="0"/>
              </a:rPr>
              <a:t>Проверить решение</a:t>
            </a:r>
          </a:p>
        </p:txBody>
      </p:sp>
      <p:sp>
        <p:nvSpPr>
          <p:cNvPr id="5" name="Загнутый угол 4"/>
          <p:cNvSpPr/>
          <p:nvPr/>
        </p:nvSpPr>
        <p:spPr>
          <a:xfrm>
            <a:off x="381000" y="1371600"/>
            <a:ext cx="3888431" cy="5242704"/>
          </a:xfrm>
          <a:prstGeom prst="foldedCorner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Font typeface="Arial" pitchFamily="34" charset="0"/>
              <a:buNone/>
              <a:defRPr/>
            </a:pPr>
            <a:r>
              <a:rPr lang="ru-RU" sz="3600" b="1" i="1" dirty="0">
                <a:latin typeface="Constantia" pitchFamily="18" charset="0"/>
              </a:rPr>
              <a:t>Записать решение:</a:t>
            </a:r>
          </a:p>
        </p:txBody>
      </p:sp>
      <p:sp>
        <p:nvSpPr>
          <p:cNvPr id="6" name="Блок-схема: процесс 5"/>
          <p:cNvSpPr/>
          <p:nvPr/>
        </p:nvSpPr>
        <p:spPr>
          <a:xfrm>
            <a:off x="4419600" y="1371600"/>
            <a:ext cx="4724400" cy="5330773"/>
          </a:xfrm>
          <a:prstGeom prst="flowChartProcess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7" name="Объект 5"/>
          <p:cNvSpPr txBox="1">
            <a:spLocks/>
          </p:cNvSpPr>
          <p:nvPr/>
        </p:nvSpPr>
        <p:spPr bwMode="auto">
          <a:xfrm>
            <a:off x="4643438" y="1262063"/>
            <a:ext cx="4249737" cy="61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endParaRPr lang="ru-RU" sz="2000" b="1">
              <a:latin typeface="Constantia" pitchFamily="18" charset="0"/>
            </a:endParaRPr>
          </a:p>
        </p:txBody>
      </p:sp>
      <p:sp>
        <p:nvSpPr>
          <p:cNvPr id="8" name="Объект 5"/>
          <p:cNvSpPr txBox="1">
            <a:spLocks/>
          </p:cNvSpPr>
          <p:nvPr/>
        </p:nvSpPr>
        <p:spPr bwMode="auto">
          <a:xfrm>
            <a:off x="4648200" y="1371600"/>
            <a:ext cx="4248150" cy="61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None/>
            </a:pPr>
            <a:endParaRPr lang="ru-RU" sz="2000" b="1">
              <a:latin typeface="Constantia" pitchFamily="18" charset="0"/>
            </a:endParaRPr>
          </a:p>
        </p:txBody>
      </p:sp>
      <p:sp>
        <p:nvSpPr>
          <p:cNvPr id="23565" name="Прямоугольник 8"/>
          <p:cNvSpPr>
            <a:spLocks noChangeArrowheads="1"/>
          </p:cNvSpPr>
          <p:nvPr/>
        </p:nvSpPr>
        <p:spPr bwMode="auto">
          <a:xfrm>
            <a:off x="4572000" y="1371600"/>
            <a:ext cx="4572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Constantia" pitchFamily="18" charset="0"/>
              </a:rPr>
              <a:t>Введем новую переменную и </a:t>
            </a:r>
          </a:p>
          <a:p>
            <a:pPr algn="ctr"/>
            <a:r>
              <a:rPr lang="ru-RU" sz="2000" b="1" dirty="0">
                <a:solidFill>
                  <a:schemeClr val="bg1"/>
                </a:solidFill>
                <a:latin typeface="Constantia" pitchFamily="18" charset="0"/>
              </a:rPr>
              <a:t>выразим дифференциалы:</a:t>
            </a:r>
          </a:p>
        </p:txBody>
      </p:sp>
      <p:sp>
        <p:nvSpPr>
          <p:cNvPr id="11" name="Прямоугольник 10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4716015" y="2011156"/>
            <a:ext cx="1765227" cy="461665"/>
          </a:xfrm>
          <a:prstGeom prst="rect">
            <a:avLst/>
          </a:prstGeom>
          <a:blipFill rotWithShape="1">
            <a:blip r:embed="rId3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pPr>
              <a:defRPr/>
            </a:pPr>
            <a:r>
              <a:rPr lang="ru-RU">
                <a:solidFill>
                  <a:srgbClr val="FF9999"/>
                </a:solidFill>
              </a:rPr>
              <a:t> </a:t>
            </a:r>
          </a:p>
        </p:txBody>
      </p:sp>
      <p:sp>
        <p:nvSpPr>
          <p:cNvPr id="12" name="Прямоугольник 11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4695471" y="2358089"/>
            <a:ext cx="3700500" cy="786177"/>
          </a:xfrm>
          <a:prstGeom prst="rect">
            <a:avLst/>
          </a:prstGeom>
          <a:blipFill rotWithShape="1">
            <a:blip r:embed="rId4" cstate="print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13" name="Прямоугольник 12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4283967" y="3159552"/>
            <a:ext cx="4958136" cy="2029786"/>
          </a:xfrm>
          <a:prstGeom prst="rect">
            <a:avLst/>
          </a:prstGeom>
          <a:blipFill rotWithShape="1">
            <a:blip r:embed="rId5" cstate="print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14" name="Прямоугольник 13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5248261" y="5025071"/>
            <a:ext cx="2983637" cy="1480021"/>
          </a:xfrm>
          <a:prstGeom prst="rect">
            <a:avLst/>
          </a:prstGeom>
          <a:blipFill rotWithShape="1">
            <a:blip r:embed="rId6" cstate="print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graphicFrame>
        <p:nvGraphicFramePr>
          <p:cNvPr id="45058" name="Object 2"/>
          <p:cNvGraphicFramePr>
            <a:graphicFrameLocks noChangeAspect="1"/>
          </p:cNvGraphicFramePr>
          <p:nvPr/>
        </p:nvGraphicFramePr>
        <p:xfrm>
          <a:off x="2438400" y="152400"/>
          <a:ext cx="335280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59" name="Формула" r:id="rId7" imgW="939600" imgH="279360" progId="Equation.3">
                  <p:embed/>
                </p:oleObj>
              </mc:Choice>
              <mc:Fallback>
                <p:oleObj name="Формула" r:id="rId7" imgW="939600" imgH="27936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8400" y="152400"/>
                        <a:ext cx="3352800" cy="914400"/>
                      </a:xfrm>
                      <a:prstGeom prst="rect">
                        <a:avLst/>
                      </a:prstGeom>
                      <a:solidFill>
                        <a:srgbClr val="DDDDDD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8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ятиугольник 1"/>
          <p:cNvSpPr/>
          <p:nvPr/>
        </p:nvSpPr>
        <p:spPr>
          <a:xfrm>
            <a:off x="0" y="228600"/>
            <a:ext cx="2057400" cy="484632"/>
          </a:xfrm>
          <a:prstGeom prst="homePlate">
            <a:avLst/>
          </a:prstGeom>
          <a:solidFill>
            <a:srgbClr val="92D050"/>
          </a:solidFill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chemeClr val="bg1"/>
                </a:solidFill>
                <a:latin typeface="Constantia" pitchFamily="18" charset="0"/>
              </a:rPr>
              <a:t>Пример </a:t>
            </a:r>
            <a:r>
              <a:rPr lang="ru-RU" sz="2800" b="1" dirty="0" smtClean="0">
                <a:solidFill>
                  <a:schemeClr val="bg1"/>
                </a:solidFill>
              </a:rPr>
              <a:t>5.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4" name="Стрелка вниз 3"/>
          <p:cNvSpPr/>
          <p:nvPr/>
        </p:nvSpPr>
        <p:spPr>
          <a:xfrm>
            <a:off x="5715000" y="0"/>
            <a:ext cx="2217191" cy="941356"/>
          </a:xfrm>
          <a:prstGeom prst="downArrow">
            <a:avLst>
              <a:gd name="adj1" fmla="val 75612"/>
              <a:gd name="adj2" fmla="val 50000"/>
            </a:avLst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chemeClr val="bg1"/>
                </a:solidFill>
                <a:latin typeface="Constantia" pitchFamily="18" charset="0"/>
              </a:rPr>
              <a:t>Проверить решение</a:t>
            </a:r>
          </a:p>
        </p:txBody>
      </p:sp>
      <p:sp>
        <p:nvSpPr>
          <p:cNvPr id="5" name="Загнутый угол 4"/>
          <p:cNvSpPr/>
          <p:nvPr/>
        </p:nvSpPr>
        <p:spPr>
          <a:xfrm>
            <a:off x="304800" y="1752600"/>
            <a:ext cx="3888431" cy="4709304"/>
          </a:xfrm>
          <a:prstGeom prst="foldedCorner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Font typeface="Arial" pitchFamily="34" charset="0"/>
              <a:buNone/>
              <a:defRPr/>
            </a:pPr>
            <a:r>
              <a:rPr lang="ru-RU" sz="4400" b="1" i="1" dirty="0">
                <a:latin typeface="Constantia" pitchFamily="18" charset="0"/>
              </a:rPr>
              <a:t>Записать решение:</a:t>
            </a:r>
          </a:p>
        </p:txBody>
      </p:sp>
      <p:sp>
        <p:nvSpPr>
          <p:cNvPr id="6" name="Прямоугольник 5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477726" y="1713075"/>
            <a:ext cx="1703900" cy="461665"/>
          </a:xfrm>
          <a:prstGeom prst="rect">
            <a:avLst/>
          </a:prstGeom>
          <a:blipFill rotWithShape="1">
            <a:blip r:embed="rId3" cstate="print"/>
            <a:stretch>
              <a:fillRect r="-357"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8" name="Блок-схема: процесс 7"/>
          <p:cNvSpPr/>
          <p:nvPr/>
        </p:nvSpPr>
        <p:spPr>
          <a:xfrm>
            <a:off x="4343400" y="990600"/>
            <a:ext cx="4800600" cy="5641490"/>
          </a:xfrm>
          <a:prstGeom prst="flowChartProcess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Прямоугольник 9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4510552" y="856083"/>
            <a:ext cx="4558897" cy="1894173"/>
          </a:xfrm>
          <a:prstGeom prst="rect">
            <a:avLst/>
          </a:prstGeom>
          <a:blipFill rotWithShape="1">
            <a:blip r:embed="rId4" cstate="print"/>
            <a:stretch>
              <a:fillRect t="-2572"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11" name="Прямоугольник 10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4777826" y="3093177"/>
            <a:ext cx="3827394" cy="1061060"/>
          </a:xfrm>
          <a:prstGeom prst="rect">
            <a:avLst/>
          </a:prstGeom>
          <a:blipFill rotWithShape="1">
            <a:blip r:embed="rId5" cstate="print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12" name="Прямоугольник 11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4654605" y="3864400"/>
            <a:ext cx="4052713" cy="1305999"/>
          </a:xfrm>
          <a:prstGeom prst="rect">
            <a:avLst/>
          </a:prstGeom>
          <a:blipFill rotWithShape="1">
            <a:blip r:embed="rId6" cstate="print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13" name="Прямоугольник 12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4313596" y="4986425"/>
            <a:ext cx="4755854" cy="719428"/>
          </a:xfrm>
          <a:prstGeom prst="rect">
            <a:avLst/>
          </a:prstGeom>
          <a:blipFill rotWithShape="1">
            <a:blip r:embed="rId7" cstate="print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sp>
        <p:nvSpPr>
          <p:cNvPr id="14" name="Прямоугольник 13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5154100" y="5853004"/>
            <a:ext cx="3308598" cy="625812"/>
          </a:xfrm>
          <a:prstGeom prst="rect">
            <a:avLst/>
          </a:prstGeom>
          <a:blipFill rotWithShape="1">
            <a:blip r:embed="rId8" cstate="print"/>
            <a:stretch>
              <a:fillRect r="-2026" b="-8738"/>
            </a:stretch>
          </a:blipFill>
        </p:spPr>
        <p:txBody>
          <a:bodyPr/>
          <a:lstStyle/>
          <a:p>
            <a:pPr>
              <a:defRPr/>
            </a:pPr>
            <a:r>
              <a:rPr lang="ru-RU">
                <a:noFill/>
              </a:rPr>
              <a:t> </a:t>
            </a:r>
          </a:p>
        </p:txBody>
      </p:sp>
      <p:graphicFrame>
        <p:nvGraphicFramePr>
          <p:cNvPr id="44035" name="Object 3"/>
          <p:cNvGraphicFramePr>
            <a:graphicFrameLocks noChangeAspect="1"/>
          </p:cNvGraphicFramePr>
          <p:nvPr/>
        </p:nvGraphicFramePr>
        <p:xfrm>
          <a:off x="2133600" y="152400"/>
          <a:ext cx="2895600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36" name="Формула" r:id="rId9" imgW="749160" imgH="279360" progId="Equation.3">
                  <p:embed/>
                </p:oleObj>
              </mc:Choice>
              <mc:Fallback>
                <p:oleObj name="Формула" r:id="rId9" imgW="749160" imgH="27936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3600" y="152400"/>
                        <a:ext cx="2895600" cy="762000"/>
                      </a:xfrm>
                      <a:prstGeom prst="rect">
                        <a:avLst/>
                      </a:prstGeom>
                      <a:solidFill>
                        <a:srgbClr val="DDDDDD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с одним вырезанным скругленным углом 2"/>
          <p:cNvSpPr/>
          <p:nvPr/>
        </p:nvSpPr>
        <p:spPr>
          <a:xfrm>
            <a:off x="1143000" y="152400"/>
            <a:ext cx="7086600" cy="1065690"/>
          </a:xfrm>
          <a:prstGeom prst="snipRoundRect">
            <a:avLst>
              <a:gd name="adj1" fmla="val 16667"/>
              <a:gd name="adj2" fmla="val 50000"/>
            </a:avLst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just">
              <a:defRPr/>
            </a:pPr>
            <a:endParaRPr lang="en-US" sz="2400" b="1" dirty="0" smtClean="0">
              <a:latin typeface="Constantia" pitchFamily="18" charset="0"/>
            </a:endParaRPr>
          </a:p>
          <a:p>
            <a:pPr algn="ctr">
              <a:defRPr/>
            </a:pPr>
            <a:r>
              <a:rPr lang="en-US" sz="2400" b="1" dirty="0" smtClean="0">
                <a:latin typeface="Constantia" pitchFamily="18" charset="0"/>
              </a:rPr>
              <a:t>C</a:t>
            </a:r>
            <a:r>
              <a:rPr lang="ru-RU" sz="2400" b="1" dirty="0" err="1" smtClean="0">
                <a:latin typeface="Constantia" pitchFamily="18" charset="0"/>
              </a:rPr>
              <a:t>амостоятельная</a:t>
            </a:r>
            <a:r>
              <a:rPr lang="ru-RU" sz="2400" b="1" dirty="0" smtClean="0">
                <a:latin typeface="Constantia" pitchFamily="18" charset="0"/>
              </a:rPr>
              <a:t>  работа</a:t>
            </a:r>
          </a:p>
          <a:p>
            <a:pPr algn="ctr">
              <a:defRPr/>
            </a:pPr>
            <a:r>
              <a:rPr lang="ru-RU" sz="2400" b="1" dirty="0" smtClean="0">
                <a:latin typeface="Constantia" pitchFamily="18" charset="0"/>
              </a:rPr>
              <a:t>Найти неопределенный интеграл</a:t>
            </a:r>
          </a:p>
          <a:p>
            <a:pPr algn="just">
              <a:defRPr/>
            </a:pPr>
            <a:endParaRPr lang="ru-RU" sz="2400" b="1" dirty="0">
              <a:latin typeface="Constantia" pitchFamily="18" charset="0"/>
            </a:endParaRPr>
          </a:p>
        </p:txBody>
      </p:sp>
      <p:sp>
        <p:nvSpPr>
          <p:cNvPr id="4" name="Стрелка вниз 3"/>
          <p:cNvSpPr/>
          <p:nvPr/>
        </p:nvSpPr>
        <p:spPr>
          <a:xfrm>
            <a:off x="7264400" y="457200"/>
            <a:ext cx="1879600" cy="911225"/>
          </a:xfrm>
          <a:prstGeom prst="downArrow">
            <a:avLst>
              <a:gd name="adj1" fmla="val 80325"/>
              <a:gd name="adj2" fmla="val 49143"/>
            </a:avLst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solidFill>
                  <a:schemeClr val="bg1"/>
                </a:solidFill>
                <a:latin typeface="Constantia" pitchFamily="18" charset="0"/>
              </a:rPr>
              <a:t>Проверить решение</a:t>
            </a:r>
          </a:p>
        </p:txBody>
      </p:sp>
      <p:graphicFrame>
        <p:nvGraphicFramePr>
          <p:cNvPr id="32770" name="Object 2"/>
          <p:cNvGraphicFramePr>
            <a:graphicFrameLocks noChangeAspect="1"/>
          </p:cNvGraphicFramePr>
          <p:nvPr/>
        </p:nvGraphicFramePr>
        <p:xfrm>
          <a:off x="838200" y="2209800"/>
          <a:ext cx="38862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06" name="Формула" r:id="rId3" imgW="1117440" imgH="279360" progId="Equation.3">
                  <p:embed/>
                </p:oleObj>
              </mc:Choice>
              <mc:Fallback>
                <p:oleObj name="Формула" r:id="rId3" imgW="1117440" imgH="27936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2209800"/>
                        <a:ext cx="3886200" cy="1066800"/>
                      </a:xfrm>
                      <a:prstGeom prst="rect">
                        <a:avLst/>
                      </a:prstGeom>
                      <a:solidFill>
                        <a:srgbClr val="FFCC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Объект 13"/>
          <p:cNvGraphicFramePr>
            <a:graphicFrameLocks/>
          </p:cNvGraphicFramePr>
          <p:nvPr/>
        </p:nvGraphicFramePr>
        <p:xfrm>
          <a:off x="1447800" y="1371600"/>
          <a:ext cx="6096000" cy="406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07" name="Формула" r:id="rId5" imgW="0" imgH="0" progId="Equation.3">
                  <p:embed/>
                </p:oleObj>
              </mc:Choice>
              <mc:Fallback>
                <p:oleObj name="Формула" r:id="rId5" imgW="0" imgH="0" progId="Equation.3">
                  <p:embed/>
                  <p:pic>
                    <p:nvPicPr>
                      <p:cNvPr id="0" name="Rectangle 4"/>
                      <p:cNvPicPr preferRelativeResize="0"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7800" y="1371600"/>
                        <a:ext cx="6096000" cy="406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773" name="Object 5"/>
          <p:cNvGraphicFramePr>
            <a:graphicFrameLocks noChangeAspect="1"/>
          </p:cNvGraphicFramePr>
          <p:nvPr/>
        </p:nvGraphicFramePr>
        <p:xfrm>
          <a:off x="838200" y="3733800"/>
          <a:ext cx="3810000" cy="9175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08" name="Формула" r:id="rId6" imgW="1371600" imgH="393480" progId="Equation.3">
                  <p:embed/>
                </p:oleObj>
              </mc:Choice>
              <mc:Fallback>
                <p:oleObj name="Формула" r:id="rId6" imgW="1371600" imgH="39348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3733800"/>
                        <a:ext cx="3810000" cy="917510"/>
                      </a:xfrm>
                      <a:prstGeom prst="rect">
                        <a:avLst/>
                      </a:prstGeom>
                      <a:solidFill>
                        <a:srgbClr val="FFCC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990600" y="1600200"/>
            <a:ext cx="3810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Уровень «А» (на «3»)</a:t>
            </a:r>
            <a:endParaRPr lang="ru-RU" sz="2800" dirty="0"/>
          </a:p>
        </p:txBody>
      </p:sp>
      <p:pic>
        <p:nvPicPr>
          <p:cNvPr id="24" name="Picture 5" descr="j0434411[1]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0"/>
            <a:ext cx="18288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2787" name="Object 19"/>
          <p:cNvGraphicFramePr>
            <a:graphicFrameLocks noChangeAspect="1"/>
          </p:cNvGraphicFramePr>
          <p:nvPr/>
        </p:nvGraphicFramePr>
        <p:xfrm>
          <a:off x="838200" y="3775076"/>
          <a:ext cx="3810000" cy="8731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09" name="Формула" r:id="rId9" imgW="1422360" imgH="228600" progId="Equation.3">
                  <p:embed/>
                </p:oleObj>
              </mc:Choice>
              <mc:Fallback>
                <p:oleObj name="Формула" r:id="rId9" imgW="1422360" imgH="228600" progId="Equation.3">
                  <p:embed/>
                  <p:pic>
                    <p:nvPicPr>
                      <p:cNvPr id="0" name="Picture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3775076"/>
                        <a:ext cx="3810000" cy="873124"/>
                      </a:xfrm>
                      <a:prstGeom prst="rect">
                        <a:avLst/>
                      </a:prstGeom>
                      <a:solidFill>
                        <a:srgbClr val="CCFFCC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789" name="Object 21"/>
          <p:cNvGraphicFramePr>
            <a:graphicFrameLocks noChangeAspect="1"/>
          </p:cNvGraphicFramePr>
          <p:nvPr/>
        </p:nvGraphicFramePr>
        <p:xfrm>
          <a:off x="838200" y="2209800"/>
          <a:ext cx="38862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10" name="Формула" r:id="rId11" imgW="1358640" imgH="393480" progId="Equation.3">
                  <p:embed/>
                </p:oleObj>
              </mc:Choice>
              <mc:Fallback>
                <p:oleObj name="Формула" r:id="rId11" imgW="1358640" imgH="393480" progId="Equation.3">
                  <p:embed/>
                  <p:pic>
                    <p:nvPicPr>
                      <p:cNvPr id="0" name="Picture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2209800"/>
                        <a:ext cx="3886200" cy="1066800"/>
                      </a:xfrm>
                      <a:prstGeom prst="rect">
                        <a:avLst/>
                      </a:prstGeom>
                      <a:solidFill>
                        <a:srgbClr val="CCFFFF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TextBox 28"/>
          <p:cNvSpPr txBox="1"/>
          <p:nvPr/>
        </p:nvSpPr>
        <p:spPr>
          <a:xfrm>
            <a:off x="5029200" y="1524000"/>
            <a:ext cx="4114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Уровень «В» (на «4»)</a:t>
            </a:r>
            <a:endParaRPr lang="ru-RU" sz="2800" dirty="0"/>
          </a:p>
        </p:txBody>
      </p:sp>
      <p:graphicFrame>
        <p:nvGraphicFramePr>
          <p:cNvPr id="32790" name="Object 22"/>
          <p:cNvGraphicFramePr>
            <a:graphicFrameLocks noChangeAspect="1"/>
          </p:cNvGraphicFramePr>
          <p:nvPr/>
        </p:nvGraphicFramePr>
        <p:xfrm>
          <a:off x="5257800" y="2209800"/>
          <a:ext cx="35052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11" name="Формула" r:id="rId13" imgW="914400" imgH="279360" progId="Equation.3">
                  <p:embed/>
                </p:oleObj>
              </mc:Choice>
              <mc:Fallback>
                <p:oleObj name="Формула" r:id="rId13" imgW="914400" imgH="279360" progId="Equation.3">
                  <p:embed/>
                  <p:pic>
                    <p:nvPicPr>
                      <p:cNvPr id="0" name="Picture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57800" y="2209800"/>
                        <a:ext cx="3505200" cy="1066800"/>
                      </a:xfrm>
                      <a:prstGeom prst="rect">
                        <a:avLst/>
                      </a:prstGeom>
                      <a:solidFill>
                        <a:srgbClr val="FF99CC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793" name="Object 25"/>
          <p:cNvGraphicFramePr>
            <a:graphicFrameLocks noChangeAspect="1"/>
          </p:cNvGraphicFramePr>
          <p:nvPr/>
        </p:nvGraphicFramePr>
        <p:xfrm>
          <a:off x="5257800" y="3657600"/>
          <a:ext cx="3505200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12" name="Формула" r:id="rId15" imgW="660240" imgH="279360" progId="Equation.3">
                  <p:embed/>
                </p:oleObj>
              </mc:Choice>
              <mc:Fallback>
                <p:oleObj name="Формула" r:id="rId15" imgW="660240" imgH="279360" progId="Equation.3">
                  <p:embed/>
                  <p:pic>
                    <p:nvPicPr>
                      <p:cNvPr id="0" name="Picture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57800" y="3657600"/>
                        <a:ext cx="3505200" cy="990600"/>
                      </a:xfrm>
                      <a:prstGeom prst="rect">
                        <a:avLst/>
                      </a:prstGeom>
                      <a:solidFill>
                        <a:srgbClr val="FF99CC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795" name="Object 27"/>
          <p:cNvGraphicFramePr>
            <a:graphicFrameLocks noChangeAspect="1"/>
          </p:cNvGraphicFramePr>
          <p:nvPr/>
        </p:nvGraphicFramePr>
        <p:xfrm>
          <a:off x="5257799" y="3657600"/>
          <a:ext cx="3581401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13" name="Формула" r:id="rId17" imgW="838080" imgH="393480" progId="Equation.3">
                  <p:embed/>
                </p:oleObj>
              </mc:Choice>
              <mc:Fallback>
                <p:oleObj name="Формула" r:id="rId17" imgW="838080" imgH="393480" progId="Equation.3">
                  <p:embed/>
                  <p:pic>
                    <p:nvPicPr>
                      <p:cNvPr id="0" name="Picture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57799" y="3657600"/>
                        <a:ext cx="3581401" cy="10668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797" name="Object 29"/>
          <p:cNvGraphicFramePr>
            <a:graphicFrameLocks noChangeAspect="1"/>
          </p:cNvGraphicFramePr>
          <p:nvPr/>
        </p:nvGraphicFramePr>
        <p:xfrm>
          <a:off x="5257800" y="2209800"/>
          <a:ext cx="3505200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14" name="Формула" r:id="rId19" imgW="1155600" imgH="393480" progId="Equation.3">
                  <p:embed/>
                </p:oleObj>
              </mc:Choice>
              <mc:Fallback>
                <p:oleObj name="Формула" r:id="rId19" imgW="1155600" imgH="393480" progId="Equation.3">
                  <p:embed/>
                  <p:pic>
                    <p:nvPicPr>
                      <p:cNvPr id="0" name="Picture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57800" y="2209800"/>
                        <a:ext cx="3505200" cy="1143000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" name="TextBox 37"/>
          <p:cNvSpPr txBox="1"/>
          <p:nvPr/>
        </p:nvSpPr>
        <p:spPr>
          <a:xfrm>
            <a:off x="2590800" y="4876800"/>
            <a:ext cx="4191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Уровень «С» (на «5»)</a:t>
            </a:r>
            <a:endParaRPr lang="ru-RU" sz="2800" b="1" dirty="0"/>
          </a:p>
        </p:txBody>
      </p:sp>
      <p:graphicFrame>
        <p:nvGraphicFramePr>
          <p:cNvPr id="32798" name="Object 30"/>
          <p:cNvGraphicFramePr>
            <a:graphicFrameLocks noChangeAspect="1"/>
          </p:cNvGraphicFramePr>
          <p:nvPr/>
        </p:nvGraphicFramePr>
        <p:xfrm>
          <a:off x="838200" y="5486400"/>
          <a:ext cx="38862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15" name="Формула" r:id="rId21" imgW="1054080" imgH="279360" progId="Equation.3">
                  <p:embed/>
                </p:oleObj>
              </mc:Choice>
              <mc:Fallback>
                <p:oleObj name="Формула" r:id="rId21" imgW="1054080" imgH="279360" progId="Equation.3">
                  <p:embed/>
                  <p:pic>
                    <p:nvPicPr>
                      <p:cNvPr id="0" name="Picture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5486400"/>
                        <a:ext cx="3886200" cy="1066800"/>
                      </a:xfrm>
                      <a:prstGeom prst="rect">
                        <a:avLst/>
                      </a:prstGeom>
                      <a:solidFill>
                        <a:srgbClr val="99CC00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799" name="Object 31"/>
          <p:cNvGraphicFramePr>
            <a:graphicFrameLocks noChangeAspect="1"/>
          </p:cNvGraphicFramePr>
          <p:nvPr/>
        </p:nvGraphicFramePr>
        <p:xfrm>
          <a:off x="838200" y="5486400"/>
          <a:ext cx="38862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16" name="Формула" r:id="rId23" imgW="1180800" imgH="393480" progId="Equation.3">
                  <p:embed/>
                </p:oleObj>
              </mc:Choice>
              <mc:Fallback>
                <p:oleObj name="Формула" r:id="rId23" imgW="1180800" imgH="393480" progId="Equation.3">
                  <p:embed/>
                  <p:pic>
                    <p:nvPicPr>
                      <p:cNvPr id="0" name="Picture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5486400"/>
                        <a:ext cx="3886200" cy="1066800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800" name="Object 32"/>
          <p:cNvGraphicFramePr>
            <a:graphicFrameLocks noChangeAspect="1"/>
          </p:cNvGraphicFramePr>
          <p:nvPr/>
        </p:nvGraphicFramePr>
        <p:xfrm>
          <a:off x="5029200" y="5486400"/>
          <a:ext cx="41148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17" name="Формула" r:id="rId25" imgW="1701720" imgH="393480" progId="Equation.3">
                  <p:embed/>
                </p:oleObj>
              </mc:Choice>
              <mc:Fallback>
                <p:oleObj name="Формула" r:id="rId25" imgW="1701720" imgH="393480" progId="Equation.3">
                  <p:embed/>
                  <p:pic>
                    <p:nvPicPr>
                      <p:cNvPr id="0" name="Picture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29200" y="5486400"/>
                        <a:ext cx="4114800" cy="1066800"/>
                      </a:xfrm>
                      <a:prstGeom prst="rect">
                        <a:avLst/>
                      </a:prstGeom>
                      <a:solidFill>
                        <a:srgbClr val="99CC00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" name="Объект 41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18" name="Формула" r:id="rId27" imgW="114120" imgH="215640" progId="Equation.3">
                  <p:embed/>
                </p:oleObj>
              </mc:Choice>
              <mc:Fallback>
                <p:oleObj name="Формула" r:id="rId27" imgW="114120" imgH="215640" progId="Equation.3">
                  <p:embed/>
                  <p:pic>
                    <p:nvPicPr>
                      <p:cNvPr id="0" name="Picture 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4850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805" name="Object 37"/>
          <p:cNvGraphicFramePr>
            <a:graphicFrameLocks noChangeAspect="1"/>
          </p:cNvGraphicFramePr>
          <p:nvPr/>
        </p:nvGraphicFramePr>
        <p:xfrm>
          <a:off x="4953000" y="5486400"/>
          <a:ext cx="41910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19" name="Формула" r:id="rId29" imgW="1663560" imgH="393480" progId="Equation.3">
                  <p:embed/>
                </p:oleObj>
              </mc:Choice>
              <mc:Fallback>
                <p:oleObj name="Формула" r:id="rId29" imgW="1663560" imgH="393480" progId="Equation.3">
                  <p:embed/>
                  <p:pic>
                    <p:nvPicPr>
                      <p:cNvPr id="0" name="Picture 3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0" y="5486400"/>
                        <a:ext cx="4191000" cy="1066800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2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27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2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2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32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32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1600" y="457199"/>
            <a:ext cx="3810000" cy="505239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268" name="Прямоугольник 3"/>
          <p:cNvSpPr>
            <a:spLocks noChangeArrowheads="1"/>
          </p:cNvSpPr>
          <p:nvPr/>
        </p:nvSpPr>
        <p:spPr bwMode="auto">
          <a:xfrm>
            <a:off x="4876800" y="5715000"/>
            <a:ext cx="45720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dirty="0" err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Евдокс</a:t>
            </a:r>
            <a:r>
              <a:rPr lang="ru-RU" sz="2400" b="1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Книдский</a:t>
            </a:r>
            <a:endParaRPr lang="ru-RU" sz="2400" b="1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ок</a:t>
            </a:r>
            <a:r>
              <a:rPr lang="ru-RU" sz="2400" b="1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. 408 — </a:t>
            </a:r>
            <a:r>
              <a:rPr lang="ru-RU" sz="2400" b="1" dirty="0" err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ок</a:t>
            </a:r>
            <a:r>
              <a:rPr lang="ru-RU" sz="2400" b="1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. 355 год до н. э.</a:t>
            </a:r>
            <a:r>
              <a:rPr lang="ru-RU" sz="2400" b="1" dirty="0">
                <a:solidFill>
                  <a:srgbClr val="FFC000"/>
                </a:solidFill>
              </a:rPr>
              <a:t>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28600" y="0"/>
            <a:ext cx="5029200" cy="6494085"/>
          </a:xfrm>
          <a:prstGeom prst="rect">
            <a:avLst/>
          </a:prstGeom>
        </p:spPr>
        <p:txBody>
          <a:bodyPr>
            <a:prstTxWarp prst="textPlain">
              <a:avLst/>
            </a:prstTxWarp>
            <a:spAutoFit/>
          </a:bodyPr>
          <a:lstStyle/>
          <a:p>
            <a:pPr>
              <a:defRPr/>
            </a:pPr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04800" y="25360"/>
            <a:ext cx="4572000" cy="62170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i="1" dirty="0" smtClean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Интегральное исчисление</a:t>
            </a:r>
            <a:r>
              <a:rPr lang="ru-RU" sz="3600" dirty="0" smtClean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 </a:t>
            </a: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Times New Roman" pitchFamily="18" charset="0"/>
              </a:rPr>
              <a:t>появилось во времена античного периода развития  математической науки и началось с метода исчерпывания, который  р</a:t>
            </a: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азработан математиками Древней Греции, и представлял  собой набор правил, разработанных </a:t>
            </a:r>
            <a:r>
              <a:rPr lang="ru-RU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99"/>
                </a:solidFill>
                <a:latin typeface="+mn-lt"/>
              </a:rPr>
              <a:t>Евдоксом</a:t>
            </a: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99"/>
                </a:solidFill>
                <a:latin typeface="+mn-lt"/>
              </a:rPr>
              <a:t> </a:t>
            </a:r>
            <a:r>
              <a:rPr lang="ru-RU" sz="2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99"/>
                </a:solidFill>
                <a:latin typeface="+mn-lt"/>
              </a:rPr>
              <a:t>Книдским</a:t>
            </a: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C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. </a:t>
            </a: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По этим правилам  вычисляли площади и объёмы</a:t>
            </a:r>
            <a:endParaRPr lang="ru-RU" sz="28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Администратор\Desktop\математика\справочный материал\ydhhjskxnmj.png"/>
          <p:cNvPicPr>
            <a:picLocks noChangeAspect="1" noChangeArrowheads="1"/>
          </p:cNvPicPr>
          <p:nvPr/>
        </p:nvPicPr>
        <p:blipFill>
          <a:blip r:embed="rId3" cstate="print">
            <a:lum bright="-50000" contrast="-56000"/>
          </a:blip>
          <a:srcRect/>
          <a:stretch>
            <a:fillRect/>
          </a:stretch>
        </p:blipFill>
        <p:spPr bwMode="auto">
          <a:xfrm>
            <a:off x="0" y="0"/>
            <a:ext cx="9144000" cy="775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2226" name="Object 2"/>
          <p:cNvGraphicFramePr>
            <a:graphicFrameLocks noChangeAspect="1"/>
          </p:cNvGraphicFramePr>
          <p:nvPr/>
        </p:nvGraphicFramePr>
        <p:xfrm>
          <a:off x="228600" y="1981200"/>
          <a:ext cx="3325813" cy="3581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28" name="Equation" r:id="rId4" imgW="1993680" imgH="1600200" progId="">
                  <p:embed/>
                </p:oleObj>
              </mc:Choice>
              <mc:Fallback>
                <p:oleObj name="Equation" r:id="rId4" imgW="1993680" imgH="1600200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1981200"/>
                        <a:ext cx="3325813" cy="3581400"/>
                      </a:xfrm>
                      <a:prstGeom prst="rect">
                        <a:avLst/>
                      </a:prstGeom>
                      <a:solidFill>
                        <a:srgbClr val="FFCC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227" name="Object 7"/>
          <p:cNvGraphicFramePr>
            <a:graphicFrameLocks noChangeAspect="1"/>
          </p:cNvGraphicFramePr>
          <p:nvPr/>
        </p:nvGraphicFramePr>
        <p:xfrm>
          <a:off x="4267200" y="1524000"/>
          <a:ext cx="4724400" cy="533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29" name="Equation" r:id="rId6" imgW="3644640" imgH="5397480" progId="">
                  <p:embed/>
                </p:oleObj>
              </mc:Choice>
              <mc:Fallback>
                <p:oleObj name="Equation" r:id="rId6" imgW="3644640" imgH="5397480" progId="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67200" y="1524000"/>
                        <a:ext cx="4724400" cy="5334000"/>
                      </a:xfrm>
                      <a:prstGeom prst="rect">
                        <a:avLst/>
                      </a:prstGeom>
                      <a:solidFill>
                        <a:srgbClr val="CCFFCC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609600" y="0"/>
            <a:ext cx="8001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Задание </a:t>
            </a:r>
            <a:br>
              <a:rPr lang="ru-RU" sz="2400" b="1" dirty="0" smtClean="0">
                <a:latin typeface="Arial" pitchFamily="34" charset="0"/>
                <a:cs typeface="Arial" pitchFamily="34" charset="0"/>
              </a:rPr>
            </a:b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Установить соответствие. Найти такой общий вид первообразной, которая соответствует заданной функции.</a:t>
            </a:r>
            <a:endParaRPr lang="ru-RU" sz="2400" b="1" dirty="0"/>
          </a:p>
        </p:txBody>
      </p:sp>
      <p:sp>
        <p:nvSpPr>
          <p:cNvPr id="6" name="Стрелка вправо с вырезом 5"/>
          <p:cNvSpPr/>
          <p:nvPr/>
        </p:nvSpPr>
        <p:spPr>
          <a:xfrm rot="948360">
            <a:off x="3034310" y="5406519"/>
            <a:ext cx="1307747" cy="161567"/>
          </a:xfrm>
          <a:prstGeom prst="notchedRightArrow">
            <a:avLst>
              <a:gd name="adj1" fmla="val 65369"/>
              <a:gd name="adj2" fmla="val 82068"/>
            </a:avLst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право с вырезом 7"/>
          <p:cNvSpPr/>
          <p:nvPr/>
        </p:nvSpPr>
        <p:spPr>
          <a:xfrm rot="473835">
            <a:off x="2504175" y="2550564"/>
            <a:ext cx="1682425" cy="180175"/>
          </a:xfrm>
          <a:prstGeom prst="notchedRightArrow">
            <a:avLst>
              <a:gd name="adj1" fmla="val 65369"/>
              <a:gd name="adj2" fmla="val 82068"/>
            </a:avLst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право с вырезом 8"/>
          <p:cNvSpPr/>
          <p:nvPr/>
        </p:nvSpPr>
        <p:spPr>
          <a:xfrm rot="21115947">
            <a:off x="1371436" y="3680689"/>
            <a:ext cx="2914400" cy="203186"/>
          </a:xfrm>
          <a:prstGeom prst="notchedRightArrow">
            <a:avLst>
              <a:gd name="adj1" fmla="val 65369"/>
              <a:gd name="adj2" fmla="val 82068"/>
            </a:avLst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право с вырезом 9"/>
          <p:cNvSpPr/>
          <p:nvPr/>
        </p:nvSpPr>
        <p:spPr>
          <a:xfrm rot="1609031">
            <a:off x="2638400" y="3663289"/>
            <a:ext cx="1740257" cy="211830"/>
          </a:xfrm>
          <a:prstGeom prst="notchedRightArrow">
            <a:avLst>
              <a:gd name="adj1" fmla="val 65369"/>
              <a:gd name="adj2" fmla="val 82068"/>
            </a:avLst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14400" y="5410200"/>
            <a:ext cx="2667000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ln>
                  <a:solidFill>
                    <a:srgbClr val="CC6600"/>
                  </a:solidFill>
                </a:ln>
                <a:latin typeface="+mn-lt"/>
              </a:rPr>
              <a:t>Лейбниц Готфрид Вильгельм</a:t>
            </a:r>
            <a:br>
              <a:rPr lang="ru-RU" sz="2400" b="1" dirty="0">
                <a:ln>
                  <a:solidFill>
                    <a:srgbClr val="CC6600"/>
                  </a:solidFill>
                </a:ln>
                <a:latin typeface="+mn-lt"/>
              </a:rPr>
            </a:br>
            <a:r>
              <a:rPr lang="ru-RU" sz="2400" b="1" dirty="0">
                <a:ln>
                  <a:solidFill>
                    <a:srgbClr val="CC6600"/>
                  </a:solidFill>
                </a:ln>
                <a:latin typeface="+mn-lt"/>
              </a:rPr>
              <a:t>(1646-1716)</a:t>
            </a:r>
          </a:p>
        </p:txBody>
      </p:sp>
      <p:sp>
        <p:nvSpPr>
          <p:cNvPr id="6" name="Вертикальный свиток 5"/>
          <p:cNvSpPr/>
          <p:nvPr/>
        </p:nvSpPr>
        <p:spPr>
          <a:xfrm>
            <a:off x="4419600" y="381000"/>
            <a:ext cx="4419600" cy="5486400"/>
          </a:xfrm>
          <a:prstGeom prst="verticalScroll">
            <a:avLst/>
          </a:prstGeom>
          <a:solidFill>
            <a:srgbClr val="FFFFFF"/>
          </a:solidFill>
          <a:ln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2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Символ </a:t>
            </a:r>
            <a:r>
              <a:rPr lang="ru-RU" sz="4800" b="1" dirty="0" smtClean="0">
                <a:ln w="50800"/>
                <a:solidFill>
                  <a:srgbClr val="80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∫</a:t>
            </a:r>
            <a:r>
              <a:rPr lang="ru-RU" sz="4800" b="1" dirty="0" smtClean="0">
                <a:ln w="50800"/>
                <a:solidFill>
                  <a:schemeClr val="bg1">
                    <a:shade val="50000"/>
                  </a:schemeClr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введен Лейбницем (1675 г.). Этот знак является изменением латинской буквы S (первой буквы слова </a:t>
            </a:r>
            <a:r>
              <a:rPr lang="en-US" sz="32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summa</a:t>
            </a:r>
            <a:r>
              <a:rPr lang="ru-RU" sz="32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).</a:t>
            </a:r>
            <a:endParaRPr lang="ru-RU" sz="3200" b="1" dirty="0">
              <a:ln w="50800"/>
              <a:solidFill>
                <a:schemeClr val="bg1">
                  <a:shade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914400"/>
            <a:ext cx="3319729" cy="4267200"/>
          </a:xfrm>
          <a:prstGeom prst="ellipse">
            <a:avLst/>
          </a:prstGeom>
          <a:ln w="28575" cap="rnd">
            <a:solidFill>
              <a:schemeClr val="tx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Прямоугольник 3"/>
          <p:cNvSpPr>
            <a:spLocks noChangeArrowheads="1"/>
          </p:cNvSpPr>
          <p:nvPr/>
        </p:nvSpPr>
        <p:spPr bwMode="auto">
          <a:xfrm>
            <a:off x="0" y="4953000"/>
            <a:ext cx="37338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Готфрид Вильгельм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Лейбниц 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(1646—1716)</a:t>
            </a:r>
          </a:p>
        </p:txBody>
      </p:sp>
      <p:sp>
        <p:nvSpPr>
          <p:cNvPr id="15366" name="Прямоугольник 5"/>
          <p:cNvSpPr>
            <a:spLocks noChangeArrowheads="1"/>
          </p:cNvSpPr>
          <p:nvPr/>
        </p:nvSpPr>
        <p:spPr bwMode="auto">
          <a:xfrm>
            <a:off x="6248400" y="5715000"/>
            <a:ext cx="28956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Исаак Ньютон</a:t>
            </a:r>
          </a:p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(1643 – 1727) </a:t>
            </a:r>
          </a:p>
        </p:txBody>
      </p:sp>
      <p:sp>
        <p:nvSpPr>
          <p:cNvPr id="7" name="Вертикальный свиток 6"/>
          <p:cNvSpPr/>
          <p:nvPr/>
        </p:nvSpPr>
        <p:spPr>
          <a:xfrm>
            <a:off x="2362200" y="228600"/>
            <a:ext cx="4343400" cy="4800600"/>
          </a:xfrm>
          <a:prstGeom prst="verticalScroll">
            <a:avLst>
              <a:gd name="adj" fmla="val 11557"/>
            </a:avLst>
          </a:prstGeom>
          <a:solidFill>
            <a:schemeClr val="tx1"/>
          </a:solidFill>
          <a:ln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8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Ньютон и Лейбниц  </a:t>
            </a:r>
          </a:p>
          <a:p>
            <a:pPr algn="ctr"/>
            <a:r>
              <a:rPr lang="ru-RU" sz="28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открыли независимо друг от друга факт, </a:t>
            </a:r>
          </a:p>
          <a:p>
            <a:pPr algn="ctr"/>
            <a:r>
              <a:rPr lang="ru-RU" sz="28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известный под </a:t>
            </a:r>
          </a:p>
          <a:p>
            <a:pPr algn="ctr"/>
            <a:r>
              <a:rPr lang="ru-RU" sz="28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названием формулы </a:t>
            </a:r>
          </a:p>
          <a:p>
            <a:pPr algn="ctr"/>
            <a:r>
              <a:rPr lang="ru-RU" sz="28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Ньютона – Лейбница.</a:t>
            </a:r>
            <a:r>
              <a:rPr lang="ru-RU" sz="2400" b="1" dirty="0" smtClean="0">
                <a:ln w="50800"/>
                <a:solidFill>
                  <a:schemeClr val="bg1">
                    <a:shade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b="1" i="1" dirty="0">
              <a:ln w="50800"/>
              <a:solidFill>
                <a:schemeClr val="bg1">
                  <a:shade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1" y="914400"/>
            <a:ext cx="2552699" cy="3646713"/>
          </a:xfrm>
          <a:prstGeom prst="ellipse">
            <a:avLst/>
          </a:prstGeom>
          <a:ln w="28575" cap="rnd">
            <a:solidFill>
              <a:srgbClr val="FFFFFF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" name="Picture 1"/>
          <p:cNvPicPr>
            <a:picLocks noChangeAspect="1" noChangeArrowheads="1"/>
          </p:cNvPicPr>
          <p:nvPr/>
        </p:nvPicPr>
        <p:blipFill>
          <a:blip r:embed="rId3" cstate="print"/>
          <a:srcRect l="4941" t="3823" r="3642" b="21625"/>
          <a:stretch>
            <a:fillRect/>
          </a:stretch>
        </p:blipFill>
        <p:spPr bwMode="auto">
          <a:xfrm>
            <a:off x="6248400" y="1676400"/>
            <a:ext cx="2743200" cy="3505200"/>
          </a:xfrm>
          <a:prstGeom prst="ellipse">
            <a:avLst/>
          </a:prstGeom>
          <a:ln w="28575" cap="rnd">
            <a:solidFill>
              <a:schemeClr val="tx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Рисунок 2" descr="HSaugust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428625"/>
            <a:ext cx="2971800" cy="3762375"/>
          </a:xfrm>
          <a:prstGeom prst="ellipse">
            <a:avLst/>
          </a:prstGeom>
          <a:ln w="28575" cap="rnd">
            <a:solidFill>
              <a:srgbClr val="FFFFFF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0" y="4572000"/>
            <a:ext cx="388620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Огюстен Луи Коши (1789 – 1857)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572000" y="5500688"/>
            <a:ext cx="4572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Карл Теодор Вильгельм Вейерштрасс (1815 1897 ) </a:t>
            </a: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895600" y="0"/>
            <a:ext cx="5553075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ru-RU" sz="28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Работы </a:t>
            </a:r>
            <a:r>
              <a:rPr lang="ru-RU" sz="2800" b="1" dirty="0">
                <a:solidFill>
                  <a:srgbClr val="FFFF99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Коши </a:t>
            </a:r>
            <a:r>
              <a:rPr lang="ru-RU" sz="28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</a:t>
            </a:r>
            <a:r>
              <a:rPr lang="ru-RU" sz="2800" b="1" dirty="0">
                <a:solidFill>
                  <a:srgbClr val="FFFF99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Вейерштрасса </a:t>
            </a:r>
          </a:p>
          <a:p>
            <a:pPr algn="ctr">
              <a:defRPr/>
            </a:pPr>
            <a:r>
              <a:rPr lang="ru-RU" sz="28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подвели итог  многовековому развитию  интегрального исчисления.</a:t>
            </a:r>
            <a:endParaRPr lang="ru-RU" sz="2800" b="1" dirty="0">
              <a:latin typeface="Arial" pitchFamily="34" charset="0"/>
            </a:endParaRPr>
          </a:p>
        </p:txBody>
      </p:sp>
      <p:pic>
        <p:nvPicPr>
          <p:cNvPr id="6758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1200" y="1828800"/>
            <a:ext cx="3021484" cy="3657922"/>
          </a:xfrm>
          <a:prstGeom prst="ellipse">
            <a:avLst/>
          </a:prstGeom>
          <a:ln w="28575" cap="rnd">
            <a:solidFill>
              <a:srgbClr val="FFFFFF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67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Прямоугольник 1"/>
          <p:cNvSpPr>
            <a:spLocks noChangeArrowheads="1"/>
          </p:cNvSpPr>
          <p:nvPr/>
        </p:nvSpPr>
        <p:spPr bwMode="auto">
          <a:xfrm>
            <a:off x="914400" y="0"/>
            <a:ext cx="762000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В развитии интегрального исчисления приняли участие </a:t>
            </a:r>
            <a:r>
              <a:rPr lang="ru-RU" sz="3200" b="1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русские математики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2800" y="1981200"/>
            <a:ext cx="2633304" cy="3505200"/>
          </a:xfrm>
          <a:prstGeom prst="ellipse">
            <a:avLst/>
          </a:prstGeom>
          <a:ln w="28575" cap="rnd">
            <a:solidFill>
              <a:schemeClr val="tx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6388" name="Прямоугольник 6"/>
          <p:cNvSpPr>
            <a:spLocks noChangeArrowheads="1"/>
          </p:cNvSpPr>
          <p:nvPr/>
        </p:nvSpPr>
        <p:spPr bwMode="auto">
          <a:xfrm>
            <a:off x="3124200" y="5638800"/>
            <a:ext cx="29718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latin typeface="Times New Roman" pitchFamily="18" charset="0"/>
                <a:cs typeface="Times New Roman" pitchFamily="18" charset="0"/>
              </a:rPr>
              <a:t>М.В. Остроградский</a:t>
            </a:r>
          </a:p>
          <a:p>
            <a:pPr algn="ctr"/>
            <a:r>
              <a:rPr lang="ru-RU" sz="2400">
                <a:latin typeface="Times New Roman" pitchFamily="18" charset="0"/>
                <a:cs typeface="Times New Roman" pitchFamily="18" charset="0"/>
              </a:rPr>
              <a:t>(1801 – 1862)</a:t>
            </a:r>
          </a:p>
        </p:txBody>
      </p:sp>
      <p:sp>
        <p:nvSpPr>
          <p:cNvPr id="16390" name="Прямоугольник 8"/>
          <p:cNvSpPr>
            <a:spLocks noChangeArrowheads="1"/>
          </p:cNvSpPr>
          <p:nvPr/>
        </p:nvSpPr>
        <p:spPr bwMode="auto">
          <a:xfrm>
            <a:off x="228600" y="5257800"/>
            <a:ext cx="25908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В.Я.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Буняковский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(1804 – 1889)</a:t>
            </a:r>
          </a:p>
        </p:txBody>
      </p:sp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24600" y="1524000"/>
            <a:ext cx="2590800" cy="3581400"/>
          </a:xfrm>
          <a:prstGeom prst="round2DiagRect">
            <a:avLst>
              <a:gd name="adj1" fmla="val 16667"/>
              <a:gd name="adj2" fmla="val 0"/>
            </a:avLst>
          </a:prstGeom>
          <a:ln w="28575" cap="sq">
            <a:solidFill>
              <a:schemeClr val="tx1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6392" name="Прямоугольник 10"/>
          <p:cNvSpPr>
            <a:spLocks noChangeArrowheads="1"/>
          </p:cNvSpPr>
          <p:nvPr/>
        </p:nvSpPr>
        <p:spPr bwMode="auto">
          <a:xfrm>
            <a:off x="6553200" y="5410200"/>
            <a:ext cx="22098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latin typeface="Times New Roman" pitchFamily="18" charset="0"/>
                <a:cs typeface="Times New Roman" pitchFamily="18" charset="0"/>
              </a:rPr>
              <a:t>П.Л. Чебышев</a:t>
            </a:r>
          </a:p>
          <a:p>
            <a:pPr algn="ctr"/>
            <a:r>
              <a:rPr lang="ru-RU" sz="2400">
                <a:latin typeface="Times New Roman" pitchFamily="18" charset="0"/>
                <a:cs typeface="Times New Roman" pitchFamily="18" charset="0"/>
              </a:rPr>
              <a:t>(1821 – 1894)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1524000"/>
            <a:ext cx="2743200" cy="3505200"/>
          </a:xfrm>
          <a:prstGeom prst="round2DiagRect">
            <a:avLst>
              <a:gd name="adj1" fmla="val 16667"/>
              <a:gd name="adj2" fmla="val 0"/>
            </a:avLst>
          </a:prstGeom>
          <a:ln w="28575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1000" y="152400"/>
            <a:ext cx="8610600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</a:rPr>
              <a:t>НЕОПРЕДЕЛЕННЫЙ</a:t>
            </a:r>
            <a:r>
              <a:rPr lang="ru-RU" sz="4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</a:rPr>
              <a:t> </a:t>
            </a:r>
            <a:r>
              <a:rPr lang="ru-RU" sz="40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accent6">
                    <a:lumMod val="60000"/>
                    <a:lumOff val="40000"/>
                  </a:schemeClr>
                </a:solidFill>
                <a:latin typeface="+mn-lt"/>
              </a:rPr>
              <a:t>ИНТЕГРАЛ</a:t>
            </a:r>
            <a:endParaRPr lang="ru-RU" sz="40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accent6">
                  <a:lumMod val="60000"/>
                  <a:lumOff val="40000"/>
                </a:schemeClr>
              </a:solidFill>
              <a:latin typeface="+mn-lt"/>
            </a:endParaRPr>
          </a:p>
          <a:p>
            <a:pPr>
              <a:defRPr/>
            </a:pPr>
            <a:endParaRPr lang="ru-RU" sz="3600" dirty="0" smtClean="0">
              <a:solidFill>
                <a:schemeClr val="bg1"/>
              </a:solidFill>
              <a:latin typeface="+mn-lt"/>
            </a:endParaRPr>
          </a:p>
          <a:p>
            <a:pPr>
              <a:defRPr/>
            </a:pPr>
            <a:endParaRPr lang="ru-RU" sz="4000" b="1" dirty="0" smtClean="0">
              <a:solidFill>
                <a:schemeClr val="bg1"/>
              </a:solidFill>
              <a:effectLst>
                <a:glow rad="101600">
                  <a:srgbClr val="CC6600">
                    <a:alpha val="60000"/>
                  </a:srgbClr>
                </a:glow>
                <a:outerShdw blurRad="38100" dist="38100" dir="2700000" algn="tl">
                  <a:srgbClr val="C0C0C0"/>
                </a:outerShdw>
              </a:effectLst>
              <a:latin typeface="+mn-lt"/>
            </a:endParaRPr>
          </a:p>
          <a:p>
            <a:pPr>
              <a:defRPr/>
            </a:pPr>
            <a:endParaRPr lang="ru-RU" sz="4000" b="1" dirty="0" smtClean="0">
              <a:solidFill>
                <a:schemeClr val="bg1"/>
              </a:solidFill>
              <a:effectLst>
                <a:glow rad="101600">
                  <a:srgbClr val="CC6600">
                    <a:alpha val="60000"/>
                  </a:srgbClr>
                </a:glow>
                <a:outerShdw blurRad="38100" dist="38100" dir="2700000" algn="tl">
                  <a:srgbClr val="C0C0C0"/>
                </a:outerShdw>
              </a:effectLst>
              <a:latin typeface="+mn-lt"/>
            </a:endParaRPr>
          </a:p>
          <a:p>
            <a:pPr>
              <a:defRPr/>
            </a:pPr>
            <a:endParaRPr lang="ru-RU" sz="4000" b="1" dirty="0" smtClean="0">
              <a:solidFill>
                <a:schemeClr val="bg1"/>
              </a:solidFill>
              <a:effectLst>
                <a:glow rad="101600">
                  <a:srgbClr val="CC6600">
                    <a:alpha val="60000"/>
                  </a:srgbClr>
                </a:glow>
                <a:outerShdw blurRad="38100" dist="38100" dir="2700000" algn="tl">
                  <a:srgbClr val="C0C0C0"/>
                </a:outerShdw>
              </a:effectLst>
              <a:latin typeface="+mn-lt"/>
            </a:endParaRPr>
          </a:p>
          <a:p>
            <a:pPr>
              <a:defRPr/>
            </a:pPr>
            <a:endParaRPr lang="ru-RU" sz="4000" b="1" dirty="0" smtClean="0">
              <a:solidFill>
                <a:schemeClr val="bg1"/>
              </a:solidFill>
              <a:effectLst>
                <a:glow rad="101600">
                  <a:srgbClr val="CC6600">
                    <a:alpha val="60000"/>
                  </a:srgbClr>
                </a:glow>
                <a:outerShdw blurRad="38100" dist="38100" dir="2700000" algn="tl">
                  <a:srgbClr val="C0C0C0"/>
                </a:outerShdw>
              </a:effectLst>
              <a:latin typeface="+mn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8600" y="1295400"/>
            <a:ext cx="84582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b="1" i="1" dirty="0" smtClean="0">
                <a:solidFill>
                  <a:schemeClr val="tx2"/>
                </a:solidFill>
              </a:rPr>
              <a:t>Неопределенным интегралом от непрерывной функции</a:t>
            </a:r>
            <a:r>
              <a:rPr lang="en-US" sz="3200" b="1" i="1" dirty="0" smtClean="0">
                <a:solidFill>
                  <a:schemeClr val="tx2"/>
                </a:solidFill>
              </a:rPr>
              <a:t> </a:t>
            </a:r>
            <a:r>
              <a:rPr lang="en-US" sz="3200" b="1" i="1" dirty="0" smtClean="0">
                <a:solidFill>
                  <a:srgbClr val="FFC000"/>
                </a:solidFill>
              </a:rPr>
              <a:t>f(x)</a:t>
            </a:r>
            <a:r>
              <a:rPr lang="en-US" sz="3200" b="1" i="1" dirty="0" smtClean="0">
                <a:solidFill>
                  <a:schemeClr val="tx2"/>
                </a:solidFill>
              </a:rPr>
              <a:t> </a:t>
            </a:r>
            <a:r>
              <a:rPr lang="ru-RU" sz="3200" b="1" i="1" dirty="0" smtClean="0">
                <a:solidFill>
                  <a:schemeClr val="tx2"/>
                </a:solidFill>
              </a:rPr>
              <a:t>на интервале </a:t>
            </a:r>
            <a:r>
              <a:rPr lang="en-US" sz="3200" b="1" i="1" dirty="0" smtClean="0">
                <a:solidFill>
                  <a:srgbClr val="FFC000"/>
                </a:solidFill>
              </a:rPr>
              <a:t>(a; b) </a:t>
            </a:r>
            <a:r>
              <a:rPr lang="ru-RU" sz="3200" b="1" i="1" dirty="0" smtClean="0">
                <a:solidFill>
                  <a:schemeClr val="tx2"/>
                </a:solidFill>
              </a:rPr>
              <a:t>называют любую ее </a:t>
            </a:r>
            <a:r>
              <a:rPr lang="ru-RU" sz="3200" b="1" i="1" dirty="0" smtClean="0">
                <a:solidFill>
                  <a:srgbClr val="FFC000"/>
                </a:solidFill>
              </a:rPr>
              <a:t>первообразную</a:t>
            </a:r>
            <a:r>
              <a:rPr lang="ru-RU" sz="3200" b="1" i="1" dirty="0" smtClean="0">
                <a:solidFill>
                  <a:schemeClr val="tx2"/>
                </a:solidFill>
              </a:rPr>
              <a:t> функцию.</a:t>
            </a:r>
            <a:endParaRPr lang="ru-RU" sz="3200" b="1" i="1" dirty="0">
              <a:solidFill>
                <a:schemeClr val="tx2"/>
              </a:solidFill>
            </a:endParaRPr>
          </a:p>
        </p:txBody>
      </p:sp>
      <p:graphicFrame>
        <p:nvGraphicFramePr>
          <p:cNvPr id="30725" name="Object 5"/>
          <p:cNvGraphicFramePr>
            <a:graphicFrameLocks noChangeAspect="1"/>
          </p:cNvGraphicFramePr>
          <p:nvPr/>
        </p:nvGraphicFramePr>
        <p:xfrm>
          <a:off x="1981200" y="3733800"/>
          <a:ext cx="5529263" cy="1322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0" name="Equation" r:id="rId3" imgW="1168200" imgH="279360" progId="Equation.3">
                  <p:embed/>
                </p:oleObj>
              </mc:Choice>
              <mc:Fallback>
                <p:oleObj name="Equation" r:id="rId3" imgW="1168200" imgH="27936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1200" y="3733800"/>
                        <a:ext cx="5529263" cy="1322388"/>
                      </a:xfrm>
                      <a:prstGeom prst="rect">
                        <a:avLst/>
                      </a:prstGeom>
                      <a:solidFill>
                        <a:srgbClr val="FFCC99"/>
                      </a:solidFill>
                      <a:ln w="76200" cmpd="tri">
                        <a:solidFill>
                          <a:srgbClr val="04A85A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371600" y="5715000"/>
            <a:ext cx="7010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tx2"/>
                </a:solidFill>
              </a:rPr>
              <a:t>Где </a:t>
            </a:r>
            <a:r>
              <a:rPr lang="ru-RU" sz="2400" b="1" i="1" dirty="0" smtClean="0">
                <a:solidFill>
                  <a:srgbClr val="FFC000"/>
                </a:solidFill>
              </a:rPr>
              <a:t>С </a:t>
            </a:r>
            <a:r>
              <a:rPr lang="ru-RU" sz="2400" b="1" i="1" dirty="0" smtClean="0">
                <a:solidFill>
                  <a:schemeClr val="tx2"/>
                </a:solidFill>
              </a:rPr>
              <a:t>– произвольная постоянная </a:t>
            </a:r>
            <a:r>
              <a:rPr lang="ru-RU" sz="2400" b="1" i="1" dirty="0" smtClean="0">
                <a:solidFill>
                  <a:srgbClr val="FFC000"/>
                </a:solidFill>
              </a:rPr>
              <a:t>(</a:t>
            </a:r>
            <a:r>
              <a:rPr lang="en-US" sz="2400" b="1" i="1" dirty="0" smtClean="0">
                <a:solidFill>
                  <a:srgbClr val="FFC000"/>
                </a:solidFill>
              </a:rPr>
              <a:t>const).</a:t>
            </a:r>
            <a:endParaRPr lang="ru-RU" sz="2400" b="1" i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20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Прямоугольник 1"/>
          <p:cNvSpPr>
            <a:spLocks noChangeArrowheads="1"/>
          </p:cNvSpPr>
          <p:nvPr/>
        </p:nvSpPr>
        <p:spPr bwMode="auto">
          <a:xfrm>
            <a:off x="1828800" y="1066800"/>
            <a:ext cx="2590800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ru-RU" sz="2800" b="1" dirty="0" smtClean="0">
              <a:latin typeface="Corbel" pitchFamily="34" charset="0"/>
              <a:cs typeface="Times New Roman" pitchFamily="18" charset="0"/>
            </a:endParaRPr>
          </a:p>
          <a:p>
            <a:r>
              <a:rPr lang="ru-RU" sz="2800" b="1" dirty="0" smtClean="0">
                <a:latin typeface="Corbel" pitchFamily="34" charset="0"/>
                <a:cs typeface="Times New Roman" pitchFamily="18" charset="0"/>
              </a:rPr>
              <a:t>1.</a:t>
            </a:r>
            <a:r>
              <a:rPr lang="en-US" sz="2800" b="1" dirty="0" smtClean="0">
                <a:latin typeface="Corbel" pitchFamily="34" charset="0"/>
                <a:cs typeface="Times New Roman" pitchFamily="18" charset="0"/>
              </a:rPr>
              <a:t>f(x</a:t>
            </a:r>
            <a:r>
              <a:rPr lang="en-US" sz="2800" b="1" dirty="0">
                <a:latin typeface="Corbel" pitchFamily="34" charset="0"/>
                <a:cs typeface="Times New Roman" pitchFamily="18" charset="0"/>
              </a:rPr>
              <a:t>) = </a:t>
            </a:r>
            <a:r>
              <a:rPr lang="ru-RU" sz="2800" b="1" dirty="0" err="1" smtClean="0">
                <a:latin typeface="Corbel" pitchFamily="34" charset="0"/>
                <a:cs typeface="Times New Roman" pitchFamily="18" charset="0"/>
              </a:rPr>
              <a:t>х</a:t>
            </a:r>
            <a:r>
              <a:rPr lang="en-US" sz="2800" b="1" baseline="30000" dirty="0" smtClean="0">
                <a:latin typeface="Corbel" pitchFamily="34" charset="0"/>
                <a:cs typeface="Times New Roman" pitchFamily="18" charset="0"/>
              </a:rPr>
              <a:t>n</a:t>
            </a:r>
            <a:r>
              <a:rPr lang="en-US" sz="2800" b="1" dirty="0" smtClean="0">
                <a:latin typeface="Corbel" pitchFamily="34" charset="0"/>
                <a:cs typeface="Times New Roman" pitchFamily="18" charset="0"/>
              </a:rPr>
              <a:t> </a:t>
            </a:r>
            <a:endParaRPr lang="ru-RU" sz="2800" b="1" dirty="0">
              <a:cs typeface="Times New Roman" pitchFamily="18" charset="0"/>
            </a:endParaRPr>
          </a:p>
          <a:p>
            <a:r>
              <a:rPr lang="en-US" sz="2800" b="1" dirty="0">
                <a:latin typeface="Corbel" pitchFamily="34" charset="0"/>
                <a:cs typeface="Times New Roman" pitchFamily="18" charset="0"/>
              </a:rPr>
              <a:t>                </a:t>
            </a:r>
            <a:endParaRPr lang="ru-RU" sz="2800" b="1" dirty="0">
              <a:latin typeface="Corbel" pitchFamily="34" charset="0"/>
            </a:endParaRPr>
          </a:p>
          <a:p>
            <a:pPr eaLnBrk="0" hangingPunct="0"/>
            <a:r>
              <a:rPr lang="ru-RU" sz="2800" b="1" dirty="0" smtClean="0">
                <a:latin typeface="Corbel" pitchFamily="34" charset="0"/>
                <a:cs typeface="Times New Roman" pitchFamily="18" charset="0"/>
              </a:rPr>
              <a:t>2.</a:t>
            </a:r>
            <a:r>
              <a:rPr lang="en-US" sz="2800" b="1" dirty="0" smtClean="0">
                <a:latin typeface="Corbel" pitchFamily="34" charset="0"/>
                <a:cs typeface="Times New Roman" pitchFamily="18" charset="0"/>
              </a:rPr>
              <a:t>f(x</a:t>
            </a:r>
            <a:r>
              <a:rPr lang="en-US" sz="2800" b="1" dirty="0">
                <a:latin typeface="Corbel" pitchFamily="34" charset="0"/>
                <a:cs typeface="Times New Roman" pitchFamily="18" charset="0"/>
              </a:rPr>
              <a:t>) </a:t>
            </a:r>
            <a:r>
              <a:rPr lang="en-US" sz="2800" b="1" dirty="0" smtClean="0">
                <a:latin typeface="Corbel" pitchFamily="34" charset="0"/>
                <a:cs typeface="Times New Roman" pitchFamily="18" charset="0"/>
              </a:rPr>
              <a:t>= C</a:t>
            </a:r>
            <a:endParaRPr lang="ru-RU" sz="2800" b="1" dirty="0">
              <a:cs typeface="Times New Roman" pitchFamily="18" charset="0"/>
            </a:endParaRPr>
          </a:p>
          <a:p>
            <a:pPr eaLnBrk="0" hangingPunct="0"/>
            <a:r>
              <a:rPr lang="en-US" sz="2800" b="1" dirty="0">
                <a:latin typeface="Corbel" pitchFamily="34" charset="0"/>
                <a:cs typeface="Times New Roman" pitchFamily="18" charset="0"/>
              </a:rPr>
              <a:t>               </a:t>
            </a:r>
            <a:r>
              <a:rPr lang="ru-RU" sz="2800" b="1" dirty="0" smtClean="0">
                <a:latin typeface="Corbel" pitchFamily="34" charset="0"/>
                <a:cs typeface="Times New Roman" pitchFamily="18" charset="0"/>
              </a:rPr>
              <a:t>3.</a:t>
            </a:r>
            <a:r>
              <a:rPr lang="en-US" sz="2800" b="1" dirty="0" smtClean="0">
                <a:latin typeface="Corbel" pitchFamily="34" charset="0"/>
                <a:cs typeface="Times New Roman" pitchFamily="18" charset="0"/>
              </a:rPr>
              <a:t>f(x)=</a:t>
            </a:r>
            <a:r>
              <a:rPr lang="en-US" sz="2800" b="1" dirty="0" err="1" smtClean="0">
                <a:latin typeface="Corbel" pitchFamily="34" charset="0"/>
                <a:cs typeface="Times New Roman" pitchFamily="18" charset="0"/>
              </a:rPr>
              <a:t>sinx</a:t>
            </a:r>
            <a:r>
              <a:rPr lang="en-US" sz="2800" b="1" dirty="0" smtClean="0">
                <a:latin typeface="Corbel" pitchFamily="34" charset="0"/>
                <a:cs typeface="Times New Roman" pitchFamily="18" charset="0"/>
              </a:rPr>
              <a:t> </a:t>
            </a:r>
            <a:endParaRPr lang="ru-RU" sz="2800" b="1" dirty="0">
              <a:cs typeface="Times New Roman" pitchFamily="18" charset="0"/>
            </a:endParaRPr>
          </a:p>
          <a:p>
            <a:pPr eaLnBrk="0" hangingPunct="0"/>
            <a:r>
              <a:rPr lang="en-US" sz="2800" b="1" dirty="0">
                <a:latin typeface="Corbel" pitchFamily="34" charset="0"/>
                <a:cs typeface="Times New Roman" pitchFamily="18" charset="0"/>
              </a:rPr>
              <a:t>               </a:t>
            </a:r>
            <a:endParaRPr lang="ru-RU" sz="2800" b="1" dirty="0">
              <a:latin typeface="Corbel" pitchFamily="34" charset="0"/>
            </a:endParaRPr>
          </a:p>
        </p:txBody>
      </p:sp>
      <p:sp>
        <p:nvSpPr>
          <p:cNvPr id="1030" name="Прямоугольник 2"/>
          <p:cNvSpPr>
            <a:spLocks noChangeArrowheads="1"/>
          </p:cNvSpPr>
          <p:nvPr/>
        </p:nvSpPr>
        <p:spPr bwMode="auto">
          <a:xfrm>
            <a:off x="1600200" y="3886200"/>
            <a:ext cx="1905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2800" b="1" dirty="0" smtClean="0">
              <a:latin typeface="Corbel" pitchFamily="34" charset="0"/>
            </a:endParaRPr>
          </a:p>
          <a:p>
            <a:r>
              <a:rPr lang="en-US" sz="2800" b="1" dirty="0" smtClean="0">
                <a:latin typeface="Corbel" pitchFamily="34" charset="0"/>
              </a:rPr>
              <a:t> </a:t>
            </a:r>
            <a:r>
              <a:rPr lang="ru-RU" sz="2800" b="1" dirty="0" smtClean="0">
                <a:latin typeface="Corbel" pitchFamily="34" charset="0"/>
              </a:rPr>
              <a:t>   4.</a:t>
            </a:r>
            <a:r>
              <a:rPr lang="en-US" sz="3200" b="1" dirty="0" smtClean="0">
                <a:latin typeface="Corbel" pitchFamily="34" charset="0"/>
              </a:rPr>
              <a:t>f(x</a:t>
            </a:r>
            <a:r>
              <a:rPr lang="en-US" sz="3200" b="1" dirty="0">
                <a:latin typeface="Corbel" pitchFamily="34" charset="0"/>
              </a:rPr>
              <a:t>) =</a:t>
            </a:r>
            <a:endParaRPr lang="ru-RU" sz="3200" b="1" dirty="0">
              <a:latin typeface="Corbel" pitchFamily="34" charset="0"/>
            </a:endParaRPr>
          </a:p>
        </p:txBody>
      </p:sp>
      <p:sp>
        <p:nvSpPr>
          <p:cNvPr id="1031" name="Прямоугольник 4"/>
          <p:cNvSpPr>
            <a:spLocks noChangeArrowheads="1"/>
          </p:cNvSpPr>
          <p:nvPr/>
        </p:nvSpPr>
        <p:spPr bwMode="auto">
          <a:xfrm>
            <a:off x="1828800" y="5780782"/>
            <a:ext cx="13716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200" b="1" dirty="0" smtClean="0">
                <a:latin typeface="Corbel" pitchFamily="34" charset="0"/>
              </a:rPr>
              <a:t>6.</a:t>
            </a:r>
            <a:r>
              <a:rPr lang="en-US" sz="3200" b="1" dirty="0" smtClean="0">
                <a:latin typeface="Corbel" pitchFamily="34" charset="0"/>
              </a:rPr>
              <a:t>f(x</a:t>
            </a:r>
            <a:r>
              <a:rPr lang="ru-RU" sz="3200" b="1" dirty="0" smtClean="0">
                <a:latin typeface="Corbel" pitchFamily="34" charset="0"/>
              </a:rPr>
              <a:t>)</a:t>
            </a:r>
            <a:r>
              <a:rPr lang="en-US" sz="3200" b="1" dirty="0" smtClean="0">
                <a:latin typeface="Corbel" pitchFamily="34" charset="0"/>
              </a:rPr>
              <a:t>=</a:t>
            </a:r>
            <a:endParaRPr lang="ru-RU" sz="3200" b="1" dirty="0">
              <a:latin typeface="Corbel" pitchFamily="34" charset="0"/>
            </a:endParaRPr>
          </a:p>
        </p:txBody>
      </p:sp>
      <p:sp>
        <p:nvSpPr>
          <p:cNvPr id="1032" name="Прямоугольник 6"/>
          <p:cNvSpPr>
            <a:spLocks noChangeArrowheads="1"/>
          </p:cNvSpPr>
          <p:nvPr/>
        </p:nvSpPr>
        <p:spPr bwMode="auto">
          <a:xfrm>
            <a:off x="5715000" y="609600"/>
            <a:ext cx="3276600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ru-RU" sz="3200" b="1" dirty="0" smtClean="0">
              <a:solidFill>
                <a:srgbClr val="FFFF00"/>
              </a:solidFill>
              <a:latin typeface="Corbel" pitchFamily="34" charset="0"/>
            </a:endParaRPr>
          </a:p>
          <a:p>
            <a:r>
              <a:rPr lang="ru-RU" sz="3200" b="1" dirty="0" smtClean="0">
                <a:solidFill>
                  <a:srgbClr val="FFFF00"/>
                </a:solidFill>
                <a:latin typeface="Corbel" pitchFamily="34" charset="0"/>
              </a:rPr>
              <a:t>1. </a:t>
            </a:r>
            <a:r>
              <a:rPr lang="en-US" sz="3200" b="1" dirty="0" smtClean="0">
                <a:solidFill>
                  <a:srgbClr val="FFFF00"/>
                </a:solidFill>
                <a:latin typeface="Corbel" pitchFamily="34" charset="0"/>
              </a:rPr>
              <a:t>F(x</a:t>
            </a:r>
            <a:r>
              <a:rPr lang="en-US" sz="3200" b="1" dirty="0">
                <a:solidFill>
                  <a:srgbClr val="FFFF00"/>
                </a:solidFill>
                <a:latin typeface="Corbel" pitchFamily="34" charset="0"/>
              </a:rPr>
              <a:t>) </a:t>
            </a:r>
            <a:r>
              <a:rPr lang="en-US" sz="3200" b="1" dirty="0" smtClean="0">
                <a:solidFill>
                  <a:srgbClr val="FFFF00"/>
                </a:solidFill>
                <a:latin typeface="Corbel" pitchFamily="34" charset="0"/>
              </a:rPr>
              <a:t>=</a:t>
            </a:r>
            <a:r>
              <a:rPr lang="ru-RU" sz="3200" b="1" dirty="0" err="1" smtClean="0">
                <a:solidFill>
                  <a:srgbClr val="FFFF00"/>
                </a:solidFill>
                <a:latin typeface="Corbel" pitchFamily="34" charset="0"/>
              </a:rPr>
              <a:t>Сх+С</a:t>
            </a:r>
            <a:endParaRPr lang="ru-RU" sz="3200" b="1" dirty="0">
              <a:solidFill>
                <a:srgbClr val="FFFF00"/>
              </a:solidFill>
            </a:endParaRPr>
          </a:p>
          <a:p>
            <a:endParaRPr lang="en-US" sz="3200" b="1" dirty="0">
              <a:solidFill>
                <a:srgbClr val="FFFF00"/>
              </a:solidFill>
            </a:endParaRPr>
          </a:p>
          <a:p>
            <a:r>
              <a:rPr lang="ru-RU" sz="3200" b="1" dirty="0" smtClean="0">
                <a:solidFill>
                  <a:srgbClr val="FFFF00"/>
                </a:solidFill>
                <a:latin typeface="Corbel" pitchFamily="34" charset="0"/>
              </a:rPr>
              <a:t>2. </a:t>
            </a:r>
            <a:r>
              <a:rPr lang="en-US" sz="3200" b="1" dirty="0" smtClean="0">
                <a:solidFill>
                  <a:srgbClr val="FFFF00"/>
                </a:solidFill>
                <a:latin typeface="Corbel" pitchFamily="34" charset="0"/>
              </a:rPr>
              <a:t>F(x</a:t>
            </a:r>
            <a:r>
              <a:rPr lang="en-US" sz="3200" b="1" dirty="0">
                <a:solidFill>
                  <a:srgbClr val="FFFF00"/>
                </a:solidFill>
                <a:latin typeface="Corbel" pitchFamily="34" charset="0"/>
              </a:rPr>
              <a:t>) </a:t>
            </a:r>
            <a:r>
              <a:rPr lang="en-US" sz="3200" b="1" dirty="0" smtClean="0">
                <a:solidFill>
                  <a:srgbClr val="FFFF00"/>
                </a:solidFill>
                <a:latin typeface="Corbel" pitchFamily="34" charset="0"/>
              </a:rPr>
              <a:t>=</a:t>
            </a:r>
            <a:r>
              <a:rPr lang="ru-RU" sz="3200" b="1" dirty="0" smtClean="0">
                <a:solidFill>
                  <a:srgbClr val="FFFF00"/>
                </a:solidFill>
                <a:latin typeface="Corbel" pitchFamily="34" charset="0"/>
              </a:rPr>
              <a:t> </a:t>
            </a:r>
            <a:endParaRPr lang="ru-RU" sz="3200" b="1" dirty="0">
              <a:solidFill>
                <a:srgbClr val="FFFF00"/>
              </a:solidFill>
            </a:endParaRPr>
          </a:p>
          <a:p>
            <a:endParaRPr lang="en-US" sz="3200" b="1" dirty="0">
              <a:solidFill>
                <a:srgbClr val="FFFF00"/>
              </a:solidFill>
            </a:endParaRPr>
          </a:p>
          <a:p>
            <a:r>
              <a:rPr lang="ru-RU" sz="3200" b="1" dirty="0" smtClean="0">
                <a:solidFill>
                  <a:srgbClr val="FFFF00"/>
                </a:solidFill>
                <a:latin typeface="Corbel" pitchFamily="34" charset="0"/>
              </a:rPr>
              <a:t>3. </a:t>
            </a:r>
            <a:r>
              <a:rPr lang="en-US" sz="3200" b="1" dirty="0" smtClean="0">
                <a:solidFill>
                  <a:srgbClr val="FFFF00"/>
                </a:solidFill>
                <a:latin typeface="Corbel" pitchFamily="34" charset="0"/>
              </a:rPr>
              <a:t>F(x</a:t>
            </a:r>
            <a:r>
              <a:rPr lang="en-US" sz="3200" b="1" dirty="0">
                <a:solidFill>
                  <a:srgbClr val="FFFF00"/>
                </a:solidFill>
                <a:latin typeface="Corbel" pitchFamily="34" charset="0"/>
              </a:rPr>
              <a:t>) </a:t>
            </a:r>
            <a:r>
              <a:rPr lang="en-US" sz="3200" b="1" dirty="0" smtClean="0">
                <a:solidFill>
                  <a:srgbClr val="FFFF00"/>
                </a:solidFill>
                <a:latin typeface="Corbel" pitchFamily="34" charset="0"/>
              </a:rPr>
              <a:t>=</a:t>
            </a:r>
            <a:endParaRPr lang="en-US" sz="3200" b="1" dirty="0">
              <a:solidFill>
                <a:srgbClr val="FFFF00"/>
              </a:solidFill>
              <a:latin typeface="Corbel" pitchFamily="34" charset="0"/>
            </a:endParaRPr>
          </a:p>
          <a:p>
            <a:endParaRPr lang="ru-RU" sz="3200" b="1" dirty="0">
              <a:solidFill>
                <a:srgbClr val="FFFF00"/>
              </a:solidFill>
              <a:latin typeface="Corbel" pitchFamily="34" charset="0"/>
            </a:endParaRPr>
          </a:p>
          <a:p>
            <a:r>
              <a:rPr lang="ru-RU" sz="3200" b="1" dirty="0" smtClean="0">
                <a:solidFill>
                  <a:srgbClr val="FFFF00"/>
                </a:solidFill>
                <a:latin typeface="Corbel" pitchFamily="34" charset="0"/>
              </a:rPr>
              <a:t>4. </a:t>
            </a:r>
            <a:r>
              <a:rPr lang="en-US" sz="3200" b="1" dirty="0" smtClean="0">
                <a:solidFill>
                  <a:srgbClr val="FFFF00"/>
                </a:solidFill>
                <a:latin typeface="Corbel" pitchFamily="34" charset="0"/>
              </a:rPr>
              <a:t>F(x</a:t>
            </a:r>
            <a:r>
              <a:rPr lang="en-US" sz="3200" b="1" dirty="0">
                <a:solidFill>
                  <a:srgbClr val="FFFF00"/>
                </a:solidFill>
                <a:latin typeface="Corbel" pitchFamily="34" charset="0"/>
              </a:rPr>
              <a:t>) </a:t>
            </a:r>
            <a:r>
              <a:rPr lang="en-US" sz="3200" b="1" dirty="0" smtClean="0">
                <a:solidFill>
                  <a:srgbClr val="FFFF00"/>
                </a:solidFill>
                <a:latin typeface="Corbel" pitchFamily="34" charset="0"/>
              </a:rPr>
              <a:t>= sin x</a:t>
            </a:r>
            <a:r>
              <a:rPr lang="ru-RU" sz="3200" b="1" dirty="0" smtClean="0">
                <a:solidFill>
                  <a:srgbClr val="FFFF00"/>
                </a:solidFill>
                <a:latin typeface="Corbel" pitchFamily="34" charset="0"/>
              </a:rPr>
              <a:t>+С</a:t>
            </a:r>
            <a:endParaRPr lang="ru-RU" sz="3200" b="1" dirty="0">
              <a:solidFill>
                <a:srgbClr val="FFFF00"/>
              </a:solidFill>
            </a:endParaRPr>
          </a:p>
          <a:p>
            <a:endParaRPr lang="en-US" sz="3200" b="1" dirty="0">
              <a:solidFill>
                <a:srgbClr val="FFFF00"/>
              </a:solidFill>
            </a:endParaRPr>
          </a:p>
          <a:p>
            <a:r>
              <a:rPr lang="ru-RU" sz="3200" b="1" dirty="0" smtClean="0">
                <a:solidFill>
                  <a:srgbClr val="FFFF00"/>
                </a:solidFill>
                <a:latin typeface="Corbel" pitchFamily="34" charset="0"/>
              </a:rPr>
              <a:t>5. </a:t>
            </a:r>
            <a:r>
              <a:rPr lang="en-US" sz="3200" b="1" dirty="0" smtClean="0">
                <a:solidFill>
                  <a:srgbClr val="FFFF00"/>
                </a:solidFill>
                <a:latin typeface="Corbel" pitchFamily="34" charset="0"/>
              </a:rPr>
              <a:t>F(x</a:t>
            </a:r>
            <a:r>
              <a:rPr lang="en-US" sz="3200" b="1" dirty="0">
                <a:solidFill>
                  <a:srgbClr val="FFFF00"/>
                </a:solidFill>
                <a:latin typeface="Corbel" pitchFamily="34" charset="0"/>
              </a:rPr>
              <a:t>) </a:t>
            </a:r>
            <a:r>
              <a:rPr lang="en-US" sz="3200" b="1" dirty="0" smtClean="0">
                <a:solidFill>
                  <a:srgbClr val="FFFF00"/>
                </a:solidFill>
                <a:latin typeface="Corbel" pitchFamily="34" charset="0"/>
              </a:rPr>
              <a:t>= </a:t>
            </a:r>
            <a:r>
              <a:rPr lang="ru-RU" sz="3200" b="1" dirty="0" smtClean="0">
                <a:solidFill>
                  <a:srgbClr val="FFFF00"/>
                </a:solidFill>
                <a:latin typeface="Corbel" pitchFamily="34" charset="0"/>
              </a:rPr>
              <a:t>с</a:t>
            </a:r>
            <a:r>
              <a:rPr lang="en-US" sz="3200" b="1" dirty="0" err="1" smtClean="0">
                <a:solidFill>
                  <a:srgbClr val="FFFF00"/>
                </a:solidFill>
                <a:latin typeface="Corbel" pitchFamily="34" charset="0"/>
              </a:rPr>
              <a:t>tg</a:t>
            </a:r>
            <a:r>
              <a:rPr lang="en-US" sz="3200" b="1" dirty="0" smtClean="0">
                <a:solidFill>
                  <a:srgbClr val="FFFF00"/>
                </a:solidFill>
                <a:latin typeface="Corbel" pitchFamily="34" charset="0"/>
              </a:rPr>
              <a:t> x</a:t>
            </a:r>
            <a:r>
              <a:rPr lang="ru-RU" sz="3200" b="1" dirty="0" smtClean="0">
                <a:solidFill>
                  <a:srgbClr val="FFFF00"/>
                </a:solidFill>
                <a:latin typeface="Corbel" pitchFamily="34" charset="0"/>
              </a:rPr>
              <a:t>+С</a:t>
            </a:r>
            <a:endParaRPr lang="en-US" sz="3200" b="1" dirty="0">
              <a:solidFill>
                <a:srgbClr val="FFFF00"/>
              </a:solidFill>
              <a:latin typeface="Corbel" pitchFamily="34" charset="0"/>
            </a:endParaRPr>
          </a:p>
          <a:p>
            <a:endParaRPr lang="en-US" sz="3200" b="1" dirty="0">
              <a:solidFill>
                <a:srgbClr val="FFFF00"/>
              </a:solidFill>
              <a:latin typeface="Corbel" pitchFamily="34" charset="0"/>
            </a:endParaRPr>
          </a:p>
          <a:p>
            <a:r>
              <a:rPr lang="ru-RU" sz="3200" b="1" dirty="0" smtClean="0">
                <a:solidFill>
                  <a:srgbClr val="FFFF00"/>
                </a:solidFill>
                <a:latin typeface="Corbel" pitchFamily="34" charset="0"/>
              </a:rPr>
              <a:t>6. </a:t>
            </a:r>
            <a:r>
              <a:rPr lang="en-US" sz="3200" b="1" dirty="0" smtClean="0">
                <a:solidFill>
                  <a:srgbClr val="FFFF00"/>
                </a:solidFill>
                <a:latin typeface="Corbel" pitchFamily="34" charset="0"/>
              </a:rPr>
              <a:t>F(x</a:t>
            </a:r>
            <a:r>
              <a:rPr lang="en-US" sz="3200" b="1" dirty="0">
                <a:solidFill>
                  <a:srgbClr val="FFFF00"/>
                </a:solidFill>
                <a:latin typeface="Corbel" pitchFamily="34" charset="0"/>
              </a:rPr>
              <a:t>) </a:t>
            </a:r>
            <a:r>
              <a:rPr lang="en-US" sz="3200" b="1" dirty="0" smtClean="0">
                <a:solidFill>
                  <a:srgbClr val="FFFF00"/>
                </a:solidFill>
                <a:latin typeface="Corbel" pitchFamily="34" charset="0"/>
              </a:rPr>
              <a:t>=</a:t>
            </a:r>
            <a:r>
              <a:rPr lang="ru-RU" sz="3200" b="1" dirty="0" smtClean="0">
                <a:solidFill>
                  <a:srgbClr val="FFFF00"/>
                </a:solidFill>
                <a:latin typeface="Corbel" pitchFamily="34" charset="0"/>
              </a:rPr>
              <a:t> - </a:t>
            </a:r>
            <a:r>
              <a:rPr lang="en-US" sz="3200" b="1" dirty="0" err="1" smtClean="0">
                <a:solidFill>
                  <a:srgbClr val="FFFF00"/>
                </a:solidFill>
                <a:latin typeface="Corbel" pitchFamily="34" charset="0"/>
              </a:rPr>
              <a:t>cos</a:t>
            </a:r>
            <a:r>
              <a:rPr lang="en-US" sz="3200" b="1" dirty="0" smtClean="0">
                <a:solidFill>
                  <a:srgbClr val="FFFF00"/>
                </a:solidFill>
                <a:latin typeface="Corbel" pitchFamily="34" charset="0"/>
              </a:rPr>
              <a:t> x</a:t>
            </a:r>
            <a:r>
              <a:rPr lang="ru-RU" sz="3200" b="1" dirty="0" smtClean="0">
                <a:solidFill>
                  <a:srgbClr val="FFFF00"/>
                </a:solidFill>
                <a:latin typeface="Corbel" pitchFamily="34" charset="0"/>
              </a:rPr>
              <a:t>+С</a:t>
            </a:r>
            <a:endParaRPr lang="ru-RU" sz="3200" b="1" dirty="0">
              <a:solidFill>
                <a:srgbClr val="FFFF00"/>
              </a:solidFill>
              <a:latin typeface="Corbel" pitchFamily="34" charset="0"/>
            </a:endParaRPr>
          </a:p>
        </p:txBody>
      </p:sp>
      <p:pic>
        <p:nvPicPr>
          <p:cNvPr id="14" name="Picture 5" descr="j0434411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52400"/>
            <a:ext cx="17526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Пятно 2 17"/>
          <p:cNvSpPr/>
          <p:nvPr/>
        </p:nvSpPr>
        <p:spPr>
          <a:xfrm>
            <a:off x="7086600" y="1447800"/>
            <a:ext cx="1828800" cy="1600200"/>
          </a:xfrm>
          <a:prstGeom prst="irregularSeal2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ятно 1 11"/>
          <p:cNvSpPr/>
          <p:nvPr/>
        </p:nvSpPr>
        <p:spPr>
          <a:xfrm>
            <a:off x="3124200" y="3810000"/>
            <a:ext cx="1524000" cy="1676400"/>
          </a:xfrm>
          <a:prstGeom prst="irregularSeal1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ятно 1 16"/>
          <p:cNvSpPr/>
          <p:nvPr/>
        </p:nvSpPr>
        <p:spPr>
          <a:xfrm>
            <a:off x="3276600" y="5486400"/>
            <a:ext cx="1752600" cy="1371600"/>
          </a:xfrm>
          <a:prstGeom prst="irregularSeal1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041" name="Object 17"/>
          <p:cNvGraphicFramePr>
            <a:graphicFrameLocks noChangeAspect="1"/>
          </p:cNvGraphicFramePr>
          <p:nvPr/>
        </p:nvGraphicFramePr>
        <p:xfrm>
          <a:off x="3657600" y="5638800"/>
          <a:ext cx="914400" cy="8106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" name="Формула" r:id="rId4" imgW="482400" imgH="406080" progId="Equation.3">
                  <p:embed/>
                </p:oleObj>
              </mc:Choice>
              <mc:Fallback>
                <p:oleObj name="Формула" r:id="rId4" imgW="482400" imgH="406080" progId="Equation.3">
                  <p:embed/>
                  <p:pic>
                    <p:nvPicPr>
                      <p:cNvPr id="0" name="Picture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7600" y="5638800"/>
                        <a:ext cx="914400" cy="81068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43" name="Object 19"/>
          <p:cNvGraphicFramePr>
            <a:graphicFrameLocks noChangeAspect="1"/>
          </p:cNvGraphicFramePr>
          <p:nvPr/>
        </p:nvGraphicFramePr>
        <p:xfrm>
          <a:off x="3352800" y="4038600"/>
          <a:ext cx="1066800" cy="8382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6" name="Формула" r:id="rId6" imgW="571320" imgH="406080" progId="Equation.3">
                  <p:embed/>
                </p:oleObj>
              </mc:Choice>
              <mc:Fallback>
                <p:oleObj name="Формула" r:id="rId6" imgW="571320" imgH="406080" progId="Equation.3">
                  <p:embed/>
                  <p:pic>
                    <p:nvPicPr>
                      <p:cNvPr id="0" name="Picture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2800" y="4038600"/>
                        <a:ext cx="1066800" cy="83820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44" name="Object 20"/>
          <p:cNvGraphicFramePr>
            <a:graphicFrameLocks noChangeAspect="1"/>
          </p:cNvGraphicFramePr>
          <p:nvPr/>
        </p:nvGraphicFramePr>
        <p:xfrm>
          <a:off x="7391400" y="1905000"/>
          <a:ext cx="114300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" name="Формула" r:id="rId8" imgW="571320" imgH="419040" progId="Equation.3">
                  <p:embed/>
                </p:oleObj>
              </mc:Choice>
              <mc:Fallback>
                <p:oleObj name="Формула" r:id="rId8" imgW="571320" imgH="419040" progId="Equation.3">
                  <p:embed/>
                  <p:pic>
                    <p:nvPicPr>
                      <p:cNvPr id="0" name="Picture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91400" y="1905000"/>
                        <a:ext cx="1143000" cy="68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1905000" y="5181600"/>
            <a:ext cx="202491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ru-RU" sz="2800" b="1" dirty="0" smtClean="0">
                <a:latin typeface="Corbel" pitchFamily="34" charset="0"/>
                <a:cs typeface="Times New Roman" pitchFamily="18" charset="0"/>
              </a:rPr>
              <a:t>5.</a:t>
            </a:r>
            <a:r>
              <a:rPr lang="en-US" sz="2800" b="1" dirty="0" smtClean="0">
                <a:latin typeface="Corbel" pitchFamily="34" charset="0"/>
                <a:cs typeface="Times New Roman" pitchFamily="18" charset="0"/>
              </a:rPr>
              <a:t>f(x) =</a:t>
            </a:r>
            <a:r>
              <a:rPr lang="en-US" sz="2800" b="1" dirty="0" err="1" smtClean="0">
                <a:latin typeface="Corbel" pitchFamily="34" charset="0"/>
                <a:cs typeface="Times New Roman" pitchFamily="18" charset="0"/>
              </a:rPr>
              <a:t>cosx</a:t>
            </a:r>
            <a:r>
              <a:rPr lang="en-US" sz="2800" b="1" dirty="0" smtClean="0">
                <a:latin typeface="Corbel" pitchFamily="34" charset="0"/>
                <a:cs typeface="Times New Roman" pitchFamily="18" charset="0"/>
              </a:rPr>
              <a:t> </a:t>
            </a:r>
            <a:endParaRPr lang="en-US" sz="2800" b="1" dirty="0"/>
          </a:p>
        </p:txBody>
      </p:sp>
      <p:sp>
        <p:nvSpPr>
          <p:cNvPr id="19" name="Горизонтальный свиток 18"/>
          <p:cNvSpPr/>
          <p:nvPr/>
        </p:nvSpPr>
        <p:spPr>
          <a:xfrm>
            <a:off x="1828800" y="-228600"/>
            <a:ext cx="7162800" cy="1752600"/>
          </a:xfrm>
          <a:prstGeom prst="horizontalScroll">
            <a:avLst>
              <a:gd name="adj" fmla="val 20336"/>
            </a:avLst>
          </a:prstGeom>
          <a:solidFill>
            <a:srgbClr val="FFCCCC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n w="900" cmpd="sng">
                  <a:solidFill>
                    <a:srgbClr val="FFFF00">
                      <a:alpha val="55000"/>
                    </a:srgbClr>
                  </a:solidFill>
                  <a:prstDash val="solid"/>
                </a:ln>
                <a:solidFill>
                  <a:schemeClr val="bg1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rial" pitchFamily="34" charset="0"/>
                <a:cs typeface="Arial" pitchFamily="34" charset="0"/>
              </a:rPr>
              <a:t>Установить соответствие. Найти такой общий вид первообразной, которая соответствует заданной функции.</a:t>
            </a:r>
            <a:endParaRPr lang="ru-RU" sz="2400" b="1" dirty="0">
              <a:ln w="900" cmpd="sng">
                <a:solidFill>
                  <a:srgbClr val="FFFF00">
                    <a:alpha val="55000"/>
                  </a:srgbClr>
                </a:solidFill>
                <a:prstDash val="solid"/>
              </a:ln>
              <a:solidFill>
                <a:schemeClr val="bg1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934200" y="3048000"/>
            <a:ext cx="14927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  <a:latin typeface="Corbel" pitchFamily="34" charset="0"/>
              </a:rPr>
              <a:t>  </a:t>
            </a:r>
            <a:r>
              <a:rPr lang="en-US" sz="3200" b="1" dirty="0" err="1" smtClean="0">
                <a:solidFill>
                  <a:srgbClr val="FFFF00"/>
                </a:solidFill>
                <a:latin typeface="Corbel" pitchFamily="34" charset="0"/>
              </a:rPr>
              <a:t>tg</a:t>
            </a:r>
            <a:r>
              <a:rPr lang="en-US" sz="3200" b="1" dirty="0" smtClean="0">
                <a:solidFill>
                  <a:srgbClr val="FFFF00"/>
                </a:solidFill>
                <a:latin typeface="Corbel" pitchFamily="34" charset="0"/>
              </a:rPr>
              <a:t> x</a:t>
            </a:r>
            <a:r>
              <a:rPr lang="ru-RU" sz="3200" b="1" dirty="0" smtClean="0">
                <a:solidFill>
                  <a:srgbClr val="FFFF00"/>
                </a:solidFill>
                <a:latin typeface="Corbel" pitchFamily="34" charset="0"/>
              </a:rPr>
              <a:t>+С</a:t>
            </a:r>
            <a:endParaRPr lang="ru-RU" sz="3200" b="1" dirty="0">
              <a:solidFill>
                <a:srgbClr val="FFFF00"/>
              </a:solidFill>
              <a:latin typeface="Corbel" pitchFamily="34" charset="0"/>
            </a:endParaRPr>
          </a:p>
        </p:txBody>
      </p:sp>
      <p:sp>
        <p:nvSpPr>
          <p:cNvPr id="25" name="Стрелка вправо с вырезом 24"/>
          <p:cNvSpPr/>
          <p:nvPr/>
        </p:nvSpPr>
        <p:spPr>
          <a:xfrm rot="895058">
            <a:off x="3392313" y="1971819"/>
            <a:ext cx="2403426" cy="164776"/>
          </a:xfrm>
          <a:prstGeom prst="notchedRightArrow">
            <a:avLst/>
          </a:prstGeom>
          <a:solidFill>
            <a:schemeClr val="tx1"/>
          </a:solidFill>
          <a:ln>
            <a:solidFill>
              <a:srgbClr val="FF7C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трелка вправо с вырезом 25"/>
          <p:cNvSpPr/>
          <p:nvPr/>
        </p:nvSpPr>
        <p:spPr>
          <a:xfrm rot="20170296">
            <a:off x="3282921" y="2007455"/>
            <a:ext cx="2607729" cy="146446"/>
          </a:xfrm>
          <a:prstGeom prst="notchedRightArrow">
            <a:avLst/>
          </a:prstGeom>
          <a:solidFill>
            <a:schemeClr val="tx1"/>
          </a:solidFill>
          <a:ln>
            <a:solidFill>
              <a:srgbClr val="FF7C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Стрелка вправо с вырезом 26"/>
          <p:cNvSpPr/>
          <p:nvPr/>
        </p:nvSpPr>
        <p:spPr>
          <a:xfrm rot="3066721">
            <a:off x="3121166" y="4740193"/>
            <a:ext cx="3310233" cy="154989"/>
          </a:xfrm>
          <a:prstGeom prst="notchedRightArrow">
            <a:avLst/>
          </a:prstGeom>
          <a:solidFill>
            <a:schemeClr val="tx1"/>
          </a:solidFill>
          <a:ln>
            <a:solidFill>
              <a:srgbClr val="FF7C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Стрелка вправо с вырезом 27"/>
          <p:cNvSpPr/>
          <p:nvPr/>
        </p:nvSpPr>
        <p:spPr>
          <a:xfrm rot="20170296">
            <a:off x="4055342" y="4011449"/>
            <a:ext cx="2163155" cy="162059"/>
          </a:xfrm>
          <a:prstGeom prst="notchedRightArrow">
            <a:avLst/>
          </a:prstGeom>
          <a:solidFill>
            <a:schemeClr val="tx1"/>
          </a:solidFill>
          <a:ln>
            <a:solidFill>
              <a:srgbClr val="FF7C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Стрелка вправо с вырезом 28"/>
          <p:cNvSpPr/>
          <p:nvPr/>
        </p:nvSpPr>
        <p:spPr>
          <a:xfrm rot="20170296">
            <a:off x="3831669" y="4926426"/>
            <a:ext cx="2171534" cy="188220"/>
          </a:xfrm>
          <a:prstGeom prst="notchedRightArrow">
            <a:avLst/>
          </a:prstGeom>
          <a:solidFill>
            <a:schemeClr val="tx1"/>
          </a:solidFill>
          <a:ln>
            <a:solidFill>
              <a:srgbClr val="FF7C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Стрелка вправо с вырезом 29"/>
          <p:cNvSpPr/>
          <p:nvPr/>
        </p:nvSpPr>
        <p:spPr>
          <a:xfrm rot="20170296">
            <a:off x="4466464" y="5788521"/>
            <a:ext cx="1478314" cy="170194"/>
          </a:xfrm>
          <a:prstGeom prst="notchedRightArrow">
            <a:avLst>
              <a:gd name="adj1" fmla="val 50000"/>
              <a:gd name="adj2" fmla="val 114898"/>
            </a:avLst>
          </a:prstGeom>
          <a:solidFill>
            <a:schemeClr val="tx1"/>
          </a:solidFill>
          <a:ln>
            <a:solidFill>
              <a:srgbClr val="FF7C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Прямоугольник 1"/>
          <p:cNvSpPr>
            <a:spLocks noChangeArrowheads="1"/>
          </p:cNvSpPr>
          <p:nvPr/>
        </p:nvSpPr>
        <p:spPr bwMode="auto">
          <a:xfrm>
            <a:off x="1828800" y="0"/>
            <a:ext cx="597638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4800" dirty="0">
                <a:effectLst>
                  <a:glow rad="101600">
                    <a:srgbClr val="FF9900">
                      <a:alpha val="60000"/>
                    </a:srgbClr>
                  </a:glow>
                </a:effectLst>
              </a:rPr>
              <a:t>Свойства интеграла</a:t>
            </a:r>
          </a:p>
        </p:txBody>
      </p:sp>
      <p:graphicFrame>
        <p:nvGraphicFramePr>
          <p:cNvPr id="2056" name="Object 8"/>
          <p:cNvGraphicFramePr>
            <a:graphicFrameLocks noChangeAspect="1"/>
          </p:cNvGraphicFramePr>
          <p:nvPr/>
        </p:nvGraphicFramePr>
        <p:xfrm>
          <a:off x="1371600" y="914400"/>
          <a:ext cx="6553200" cy="175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2" name="Формула" r:id="rId3" imgW="1218960" imgH="279360" progId="Equation.3">
                  <p:embed/>
                </p:oleObj>
              </mc:Choice>
              <mc:Fallback>
                <p:oleObj name="Формула" r:id="rId3" imgW="1218960" imgH="279360" progId="Equation.3">
                  <p:embed/>
                  <p:pic>
                    <p:nvPicPr>
                      <p:cNvPr id="0" name="Picture 8" descr="Почтовая бумага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914400"/>
                        <a:ext cx="6553200" cy="1752600"/>
                      </a:xfrm>
                      <a:prstGeom prst="rect">
                        <a:avLst/>
                      </a:prstGeom>
                      <a:blipFill dpi="0" rotWithShape="0">
                        <a:blip r:embed="rId5"/>
                        <a:srcRect/>
                        <a:tile tx="0" ty="0" sx="100000" sy="100000" flip="none" algn="tl"/>
                      </a:blip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7" name="Object 9"/>
          <p:cNvGraphicFramePr>
            <a:graphicFrameLocks noChangeAspect="1"/>
          </p:cNvGraphicFramePr>
          <p:nvPr/>
        </p:nvGraphicFramePr>
        <p:xfrm>
          <a:off x="1371600" y="2895600"/>
          <a:ext cx="6553200" cy="16406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3" name="Формула" r:id="rId6" imgW="1231560" imgH="279360" progId="Equation.3">
                  <p:embed/>
                </p:oleObj>
              </mc:Choice>
              <mc:Fallback>
                <p:oleObj name="Формула" r:id="rId6" imgW="1231560" imgH="279360" progId="Equation.3">
                  <p:embed/>
                  <p:pic>
                    <p:nvPicPr>
                      <p:cNvPr id="0" name="Picture 9" descr="Почтовая бумага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2895600"/>
                        <a:ext cx="6553200" cy="1640686"/>
                      </a:xfrm>
                      <a:prstGeom prst="rect">
                        <a:avLst/>
                      </a:prstGeom>
                      <a:blipFill dpi="0" rotWithShape="0">
                        <a:blip r:embed="rId5"/>
                        <a:srcRect/>
                        <a:tile tx="0" ty="0" sx="100000" sy="100000" flip="none" algn="tl"/>
                      </a:blip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60" name="Object 12"/>
          <p:cNvGraphicFramePr>
            <a:graphicFrameLocks noChangeAspect="1"/>
          </p:cNvGraphicFramePr>
          <p:nvPr/>
        </p:nvGraphicFramePr>
        <p:xfrm>
          <a:off x="1295400" y="4800600"/>
          <a:ext cx="3429000" cy="152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4" name="Формула" r:id="rId8" imgW="761760" imgH="279360" progId="Equation.3">
                  <p:embed/>
                </p:oleObj>
              </mc:Choice>
              <mc:Fallback>
                <p:oleObj name="Формула" r:id="rId8" imgW="761760" imgH="279360" progId="Equation.3">
                  <p:embed/>
                  <p:pic>
                    <p:nvPicPr>
                      <p:cNvPr id="0" name="Picture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400" y="4800600"/>
                        <a:ext cx="3429000" cy="1524000"/>
                      </a:xfrm>
                      <a:prstGeom prst="rect">
                        <a:avLst/>
                      </a:prstGeom>
                      <a:solidFill>
                        <a:srgbClr val="CCFFCC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61" name="Object 13"/>
          <p:cNvGraphicFramePr>
            <a:graphicFrameLocks noChangeAspect="1"/>
          </p:cNvGraphicFramePr>
          <p:nvPr/>
        </p:nvGraphicFramePr>
        <p:xfrm>
          <a:off x="4724400" y="4800600"/>
          <a:ext cx="3276600" cy="152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5" name="Формула" r:id="rId10" imgW="685800" imgH="279360" progId="Equation.3">
                  <p:embed/>
                </p:oleObj>
              </mc:Choice>
              <mc:Fallback>
                <p:oleObj name="Формула" r:id="rId10" imgW="685800" imgH="279360" progId="Equation.3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24400" y="4800600"/>
                        <a:ext cx="3276600" cy="1524000"/>
                      </a:xfrm>
                      <a:prstGeom prst="rect">
                        <a:avLst/>
                      </a:prstGeom>
                      <a:solidFill>
                        <a:srgbClr val="CCFFCC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3456</TotalTime>
  <Words>535</Words>
  <Application>Microsoft Office PowerPoint</Application>
  <PresentationFormat>Экран (4:3)</PresentationFormat>
  <Paragraphs>150</Paragraphs>
  <Slides>20</Slides>
  <Notes>3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20</vt:i4>
      </vt:variant>
    </vt:vector>
  </HeadingPairs>
  <TitlesOfParts>
    <vt:vector size="23" baseType="lpstr">
      <vt:lpstr>Поток</vt:lpstr>
      <vt:lpstr>Equation</vt:lpstr>
      <vt:lpstr>Формула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Основные методы интегрирования</vt:lpstr>
      <vt:lpstr>    Найти первообразные для функций: </vt:lpstr>
      <vt:lpstr> Верно ли что: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Розалия</dc:creator>
  <cp:lastModifiedBy>Розалия</cp:lastModifiedBy>
  <cp:revision>416</cp:revision>
  <cp:lastPrinted>1601-01-01T00:00:00Z</cp:lastPrinted>
  <dcterms:created xsi:type="dcterms:W3CDTF">1601-01-01T00:00:00Z</dcterms:created>
  <dcterms:modified xsi:type="dcterms:W3CDTF">2020-03-17T10:45:18Z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